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0"/>
  </p:notesMasterIdLst>
  <p:sldIdLst>
    <p:sldId id="256" r:id="rId2"/>
    <p:sldId id="301" r:id="rId3"/>
    <p:sldId id="265" r:id="rId4"/>
    <p:sldId id="267" r:id="rId5"/>
    <p:sldId id="302" r:id="rId6"/>
    <p:sldId id="322" r:id="rId7"/>
    <p:sldId id="311" r:id="rId8"/>
    <p:sldId id="261" r:id="rId9"/>
    <p:sldId id="313" r:id="rId10"/>
    <p:sldId id="314" r:id="rId11"/>
    <p:sldId id="289" r:id="rId12"/>
    <p:sldId id="298" r:id="rId13"/>
    <p:sldId id="297" r:id="rId14"/>
    <p:sldId id="323" r:id="rId15"/>
    <p:sldId id="304" r:id="rId16"/>
    <p:sldId id="310" r:id="rId17"/>
    <p:sldId id="321" r:id="rId18"/>
    <p:sldId id="31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8082A"/>
    <a:srgbClr val="FF3300"/>
    <a:srgbClr val="66FF33"/>
    <a:srgbClr val="363466"/>
    <a:srgbClr val="FF66FF"/>
    <a:srgbClr val="CCECFF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921" autoAdjust="0"/>
    <p:restoredTop sz="93947" autoAdjust="0"/>
  </p:normalViewPr>
  <p:slideViewPr>
    <p:cSldViewPr snapToGrid="0">
      <p:cViewPr>
        <p:scale>
          <a:sx n="91" d="100"/>
          <a:sy n="91" d="100"/>
        </p:scale>
        <p:origin x="-816" y="-256"/>
      </p:cViewPr>
      <p:guideLst>
        <p:guide orient="horz" pos="36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22A9C2-DFFD-4A6F-8135-CE2BE3B91F02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000050-1A73-44AF-A2E9-220505B2A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551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ok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225B6D-099C-4051-9510-250A337DA39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Ok  but possibly remove cell wall screen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F10F6A-9907-4967-8470-96C60C0791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ok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Ok   maybe remove refs?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multitargets</a:t>
            </a:r>
            <a:r>
              <a:rPr lang="en-US" baseline="0" dirty="0" smtClean="0"/>
              <a:t> and computation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000050-1A73-44AF-A2E9-220505B2A0E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2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ok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0" y="0"/>
            <a:ext cx="9140825" cy="6858000"/>
          </a:xfrm>
          <a:custGeom>
            <a:avLst/>
            <a:gdLst>
              <a:gd name="T0" fmla="*/ 0 w 5740"/>
              <a:gd name="T1" fmla="*/ 0 h 1906"/>
              <a:gd name="T2" fmla="*/ 0 w 5740"/>
              <a:gd name="T3" fmla="*/ 2147483647 h 1906"/>
              <a:gd name="T4" fmla="*/ 2147483647 w 5740"/>
              <a:gd name="T5" fmla="*/ 2147483647 h 1906"/>
              <a:gd name="T6" fmla="*/ 2147483647 w 5740"/>
              <a:gd name="T7" fmla="*/ 0 h 1906"/>
              <a:gd name="T8" fmla="*/ 0 w 5740"/>
              <a:gd name="T9" fmla="*/ 0 h 1906"/>
              <a:gd name="T10" fmla="*/ 0 w 5740"/>
              <a:gd name="T11" fmla="*/ 0 h 19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0" h="1906">
                <a:moveTo>
                  <a:pt x="0" y="0"/>
                </a:moveTo>
                <a:lnTo>
                  <a:pt x="0" y="1906"/>
                </a:lnTo>
                <a:lnTo>
                  <a:pt x="5740" y="1906"/>
                </a:lnTo>
                <a:lnTo>
                  <a:pt x="5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474E9-8458-4F37-AD53-BC0D4AB1716F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E714C-C9DA-4D0F-BC0C-E671B98FB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E7029-0B5C-47DD-8F08-E00F14D9A9F0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EE76D-C2EE-4161-8D28-FD5EBCFE86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8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B41C0-1AA1-414E-851C-1D83860C329E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8FF06-B236-4334-B87A-BD8F85578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97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72BF0-DC56-4F45-BF88-CEA7E9DA662B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B2C25-7F79-43B6-96AD-3BD6661B4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98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3529C-1123-474C-823C-A9ADD78B2820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A74A0-2870-4F80-B484-8ED22ED71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09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335E5-8467-41BF-8D14-E28CFC2DB0BF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6C8E4-F20D-405D-89BE-B543BDDE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58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D5E5E-58E8-451E-B9FE-099405A6A41D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2EF8E-C84A-42F5-807B-31B8547B3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43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8EF90-F65D-4E1E-AC86-4198EDBA0379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C2C5F-0AC1-4D69-91B9-C51B33DC9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46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E1944-D2CE-41F0-8337-A7FCEB430C86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97068-A60A-4459-8B8B-9BB17EF0F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7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0CEC8-0DDA-4168-BD80-C74653B40567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578AB-5C65-4852-B2F0-BD3FA6FB1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1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E8CEC-B7F7-4723-A5AA-81B7459F43A2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66250-81F3-4F4F-B72E-9F10C1BEE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6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DA0A0-D274-49BD-81F4-5B57BB42E8B2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BD404-B886-453D-94BE-574906D2A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2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3EE00-EDA3-4A11-90CC-889DCC162171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F5397-844B-4A09-8549-B2554F87F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8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2D27C-3CED-489D-8D3B-0982D1D796FC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39BC2-444C-4F13-8E05-5854DBB01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7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DDF70-DC8F-4C8D-91BF-CDCC450A51D8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529D7-2F5B-4A57-8941-9EA2E0F93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3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D53DA-556E-4E94-8B30-49A0902C17C7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C758F-B01D-4C42-BA76-61DF554B9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A0878-8168-43E2-804E-C1DB764BCBB1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F65D8-FF7F-4E36-A194-E1DF2E177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5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04FB21-BA93-4548-825B-72EDCE962934}" type="datetimeFigureOut">
              <a:rPr lang="en-US"/>
              <a:pPr>
                <a:defRPr/>
              </a:pPr>
              <a:t>2011-05-22</a:t>
            </a:fld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C1B0CB-FFBE-4A5A-A6F6-3F7B4B8C08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152400" y="0"/>
            <a:ext cx="609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r"/>
            <a:fld id="{96421949-9738-410C-B073-E5866086A064}" type="slidenum">
              <a:rPr lang="en-US" sz="1200"/>
              <a:pPr algn="r"/>
              <a:t>‹#›</a:t>
            </a:fld>
            <a:endParaRPr lang="en-US" sz="120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99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76275" y="1727200"/>
            <a:ext cx="77724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5400" dirty="0" smtClean="0">
                <a:solidFill>
                  <a:schemeClr val="tx1"/>
                </a:solidFill>
              </a:rPr>
              <a:t>How Difficult Is It to Discover </a:t>
            </a:r>
            <a:r>
              <a:rPr lang="en-US" sz="5400" strike="sngStrik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New</a:t>
            </a: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Novel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5400" dirty="0" smtClean="0">
                <a:solidFill>
                  <a:schemeClr val="tx1"/>
                </a:solidFill>
              </a:rPr>
              <a:t>Antibacterials?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76275" y="1727199"/>
            <a:ext cx="7772400" cy="19208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How Difficult Is It to Discover New Antibacterials?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tx1">
                    <a:lumMod val="95000"/>
                  </a:schemeClr>
                </a:solidFill>
              </a:rPr>
              <a:t>Lynn L. Silver, Ph.D.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1">
                    <a:lumMod val="95000"/>
                  </a:schemeClr>
                </a:solidFill>
              </a:rPr>
              <a:t>LL Silver Consulting, LLC</a:t>
            </a:r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838200" y="457200"/>
            <a:ext cx="7772400" cy="79692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Single Enzyme Targets of Antibiotics in Clinical Use</a:t>
            </a:r>
            <a:r>
              <a:rPr lang="en-US" dirty="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34975" y="1651000"/>
            <a:ext cx="5753100" cy="3517900"/>
          </a:xfrm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CCECFF"/>
                </a:solidFill>
              </a:rPr>
              <a:t>ANTIBIOTIC	TARGET</a:t>
            </a:r>
            <a:r>
              <a:rPr lang="en-US" sz="2000" dirty="0" smtClean="0">
                <a:solidFill>
                  <a:srgbClr val="FF3300"/>
                </a:solidFill>
              </a:rPr>
              <a:t>	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66FF33"/>
                </a:solidFill>
              </a:rPr>
              <a:t>rifampicin</a:t>
            </a:r>
            <a:r>
              <a:rPr lang="en-US" sz="2000" dirty="0" smtClean="0">
                <a:solidFill>
                  <a:srgbClr val="FFFFFF"/>
                </a:solidFill>
              </a:rPr>
              <a:t>	RNA polymerase	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66FF33"/>
                </a:solidFill>
              </a:rPr>
              <a:t>isoniazid</a:t>
            </a:r>
            <a:r>
              <a:rPr lang="en-US" sz="2000" dirty="0" smtClean="0"/>
              <a:t>	</a:t>
            </a:r>
            <a:r>
              <a:rPr lang="en-US" sz="2000" dirty="0" err="1" smtClean="0">
                <a:solidFill>
                  <a:srgbClr val="FFFFFF"/>
                </a:solidFill>
              </a:rPr>
              <a:t>InhA</a:t>
            </a:r>
            <a:r>
              <a:rPr lang="en-US" sz="2000" dirty="0" smtClean="0">
                <a:solidFill>
                  <a:srgbClr val="FFFFFF"/>
                </a:solidFill>
              </a:rPr>
              <a:t>	 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66FF33"/>
                </a:solidFill>
              </a:rPr>
              <a:t>streptomycin</a:t>
            </a:r>
            <a:r>
              <a:rPr lang="en-US" sz="2000" dirty="0" smtClean="0">
                <a:solidFill>
                  <a:srgbClr val="FFFFFF"/>
                </a:solidFill>
              </a:rPr>
              <a:t>	30s ribosome/rpsL	 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/>
              <a:t>trimethoprim	</a:t>
            </a:r>
            <a:r>
              <a:rPr lang="en-US" sz="2000" dirty="0" smtClean="0">
                <a:solidFill>
                  <a:srgbClr val="FFFFFF"/>
                </a:solidFill>
              </a:rPr>
              <a:t>DHFR (</a:t>
            </a:r>
            <a:r>
              <a:rPr lang="en-US" sz="2000" dirty="0" err="1" smtClean="0">
                <a:solidFill>
                  <a:srgbClr val="FFFFFF"/>
                </a:solidFill>
              </a:rPr>
              <a:t>FolA</a:t>
            </a:r>
            <a:r>
              <a:rPr lang="en-US" sz="2000" dirty="0" smtClean="0">
                <a:solidFill>
                  <a:srgbClr val="FFFFFF"/>
                </a:solidFill>
              </a:rPr>
              <a:t>)	 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/>
              <a:t>sulfamethoxazole</a:t>
            </a:r>
            <a:r>
              <a:rPr lang="en-US" sz="2000" dirty="0" smtClean="0">
                <a:solidFill>
                  <a:srgbClr val="FFFFFF"/>
                </a:solidFill>
              </a:rPr>
              <a:t>	PABA synthase (</a:t>
            </a:r>
            <a:r>
              <a:rPr lang="en-US" sz="2000" dirty="0" err="1" smtClean="0">
                <a:solidFill>
                  <a:srgbClr val="FFFFFF"/>
                </a:solidFill>
              </a:rPr>
              <a:t>FolP</a:t>
            </a:r>
            <a:r>
              <a:rPr lang="en-US" sz="2000" dirty="0" smtClean="0">
                <a:solidFill>
                  <a:srgbClr val="FFFFFF"/>
                </a:solidFill>
              </a:rPr>
              <a:t>)	 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66FF33"/>
                </a:solidFill>
              </a:rPr>
              <a:t>novobiocin</a:t>
            </a:r>
            <a:r>
              <a:rPr lang="en-US" sz="2000" dirty="0" smtClean="0">
                <a:solidFill>
                  <a:srgbClr val="FFFFFF"/>
                </a:solidFill>
              </a:rPr>
              <a:t>	DNA gyrase B subunit	 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66FF33"/>
                </a:solidFill>
              </a:rPr>
              <a:t>mupirocin</a:t>
            </a:r>
            <a:r>
              <a:rPr lang="en-US" sz="2000" dirty="0">
                <a:solidFill>
                  <a:srgbClr val="FFFFFF"/>
                </a:solidFill>
              </a:rPr>
              <a:t>	Ile </a:t>
            </a:r>
            <a:r>
              <a:rPr lang="en-US" sz="2000" dirty="0" smtClean="0">
                <a:solidFill>
                  <a:srgbClr val="FFFFFF"/>
                </a:solidFill>
              </a:rPr>
              <a:t>tRNA-synthetase	</a:t>
            </a:r>
          </a:p>
          <a:p>
            <a:pPr eaLnBrk="1" hangingPunct="1">
              <a:lnSpc>
                <a:spcPct val="87000"/>
              </a:lnSpc>
              <a:spcBef>
                <a:spcPct val="40000"/>
              </a:spcBef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 smtClean="0">
                <a:solidFill>
                  <a:srgbClr val="66FF33"/>
                </a:solidFill>
              </a:rPr>
              <a:t>fosfomycin</a:t>
            </a:r>
            <a:r>
              <a:rPr lang="en-US" sz="2000" dirty="0" smtClean="0">
                <a:solidFill>
                  <a:srgbClr val="FFFFFF"/>
                </a:solidFill>
              </a:rPr>
              <a:t>	MurA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333500" y="5410200"/>
            <a:ext cx="63515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r>
              <a:rPr lang="en-US" sz="2400">
                <a:solidFill>
                  <a:srgbClr val="FFFF00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All are subject to single-step high level  resistance</a:t>
            </a:r>
            <a:endParaRPr lang="en-US">
              <a:solidFill>
                <a:srgbClr val="FFFF00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600700" y="1647825"/>
            <a:ext cx="3263900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USE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Multi-</a:t>
            </a:r>
            <a:r>
              <a:rPr 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drugTB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 therapy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Multi-drug TB therapy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Multi-drug TB therapy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Combo w/ Sulfas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Combo w/ Trimethoprim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Multi-drug therapy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Topical therapy</a:t>
            </a:r>
          </a:p>
          <a:p>
            <a:pPr>
              <a:lnSpc>
                <a:spcPct val="87000"/>
              </a:lnSpc>
              <a:spcBef>
                <a:spcPct val="4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tabLst>
                <a:tab pos="2286000" algn="l"/>
                <a:tab pos="5435600" algn="l"/>
              </a:tabLst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UTI</a:t>
            </a:r>
          </a:p>
        </p:txBody>
      </p:sp>
    </p:spTree>
    <p:extLst>
      <p:ext uri="{BB962C8B-B14F-4D97-AF65-F5344CB8AC3E}">
        <p14:creationId xmlns:p14="http://schemas.microsoft.com/office/powerpoint/2010/main" val="1562223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1513" y="277813"/>
            <a:ext cx="7772400" cy="72231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Based on existing antibacterial drugs…</a:t>
            </a:r>
            <a:endParaRPr lang="en-US" sz="2800" dirty="0" smtClean="0">
              <a:solidFill>
                <a:srgbClr val="CCECFF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612900"/>
            <a:ext cx="83820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sz="2400" dirty="0" smtClean="0"/>
              <a:t>Successful monotherapeutic antibacterials</a:t>
            </a:r>
          </a:p>
          <a:p>
            <a:pPr marL="800100" lvl="1" indent="-342900"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sz="2000" dirty="0" smtClean="0"/>
              <a:t>Not subject to single-site mutation to high level resistance</a:t>
            </a:r>
            <a:br>
              <a:rPr lang="en-US" sz="2000" dirty="0" smtClean="0"/>
            </a:br>
            <a:r>
              <a:rPr lang="en-US" sz="2000" dirty="0" smtClean="0">
                <a:solidFill>
                  <a:srgbClr val="FFFF00"/>
                </a:solidFill>
              </a:rPr>
              <a:t>because</a:t>
            </a:r>
            <a:r>
              <a:rPr lang="en-US" sz="2000" dirty="0" smtClean="0"/>
              <a:t> they are multi-targeted</a:t>
            </a: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sz="2400" dirty="0" smtClean="0"/>
              <a:t>Current drugs inhibiting single enzymes </a:t>
            </a:r>
          </a:p>
          <a:p>
            <a:pPr marL="800100" lvl="1" indent="-342900"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sz="2000" dirty="0" smtClean="0"/>
              <a:t>Generally used in combination  </a:t>
            </a:r>
            <a:br>
              <a:rPr lang="en-US" sz="2000" dirty="0" smtClean="0"/>
            </a:br>
            <a:r>
              <a:rPr lang="en-US" sz="2000" dirty="0" smtClean="0">
                <a:solidFill>
                  <a:srgbClr val="FFFF00"/>
                </a:solidFill>
              </a:rPr>
              <a:t>because</a:t>
            </a:r>
            <a:r>
              <a:rPr lang="en-US" sz="2000" dirty="0" smtClean="0"/>
              <a:t> they are subject to single mutation to significant  resistance 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209675" y="4565650"/>
            <a:ext cx="75819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THUS:  "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Multitargets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" are preferable to single enzyme 	targets for systemic monotherapy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09675" y="5287963"/>
            <a:ext cx="76533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BUT:     The search for single enzyme inhibitors has been the</a:t>
            </a:r>
          </a:p>
          <a:p>
            <a:pPr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	mainstay of novel discovery for at least 20 years …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If single enzyme targets give rise to resistance in the laboratory…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52550"/>
            <a:ext cx="8362950" cy="45259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Determine if the in vitro (laboratory) resistance is likely to translate to resistance in the clinic</a:t>
            </a:r>
          </a:p>
          <a:p>
            <a:pPr lvl="1">
              <a:defRPr/>
            </a:pPr>
            <a:r>
              <a:rPr lang="en-US" dirty="0">
                <a:solidFill>
                  <a:srgbClr val="FFFF00"/>
                </a:solidFill>
              </a:rPr>
              <a:t>Standardize the use of models for evolution of resistance under therapeutic conditions </a:t>
            </a:r>
            <a:endParaRPr lang="en-US" dirty="0" smtClean="0">
              <a:solidFill>
                <a:srgbClr val="FFFF00"/>
              </a:solidFill>
            </a:endParaRPr>
          </a:p>
          <a:p>
            <a:pPr lvl="1">
              <a:defRPr/>
            </a:pPr>
            <a:r>
              <a:rPr lang="en-US" dirty="0" smtClean="0"/>
              <a:t>To </a:t>
            </a:r>
            <a:r>
              <a:rPr lang="en-US" dirty="0"/>
              <a:t>validate </a:t>
            </a:r>
            <a:r>
              <a:rPr lang="en-US" dirty="0" smtClean="0"/>
              <a:t>targets, test target/lead pairs in these models</a:t>
            </a:r>
            <a:endParaRPr lang="en-US" sz="3200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>
                <a:solidFill>
                  <a:srgbClr val="FFFF00"/>
                </a:solidFill>
              </a:rPr>
              <a:t>Pursue multitargets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way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439150" cy="4525963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Targets</a:t>
            </a:r>
          </a:p>
          <a:p>
            <a:pPr lvl="1">
              <a:defRPr/>
            </a:pPr>
            <a:r>
              <a:rPr lang="en-US" sz="2400" dirty="0"/>
              <a:t>For </a:t>
            </a:r>
            <a:r>
              <a:rPr lang="en-US" sz="2400" dirty="0" smtClean="0"/>
              <a:t>single-enzyme inhibitors:  Robust modeling </a:t>
            </a:r>
            <a:r>
              <a:rPr lang="en-US" sz="2400" dirty="0"/>
              <a:t>of resistance</a:t>
            </a:r>
          </a:p>
          <a:p>
            <a:pPr lvl="1">
              <a:defRPr/>
            </a:pPr>
            <a:r>
              <a:rPr lang="en-US" sz="2400" dirty="0" smtClean="0"/>
              <a:t>Pursue multi-targets </a:t>
            </a:r>
          </a:p>
          <a:p>
            <a:pPr>
              <a:defRPr/>
            </a:pPr>
            <a:r>
              <a:rPr lang="en-US" sz="2800" dirty="0" smtClean="0"/>
              <a:t>Chemicals</a:t>
            </a:r>
          </a:p>
          <a:p>
            <a:pPr lvl="1">
              <a:defRPr/>
            </a:pPr>
            <a:r>
              <a:rPr lang="en-US" sz="2400" dirty="0" smtClean="0"/>
              <a:t>Deduce rules for bacterial entry and efflux, especially in G-</a:t>
            </a:r>
          </a:p>
          <a:p>
            <a:pPr lvl="1">
              <a:defRPr/>
            </a:pPr>
            <a:r>
              <a:rPr lang="en-US" sz="2400" dirty="0" smtClean="0"/>
              <a:t>Clean up libraries and incorporate rules for entry</a:t>
            </a:r>
          </a:p>
          <a:p>
            <a:pPr lvl="1">
              <a:defRPr/>
            </a:pPr>
            <a:r>
              <a:rPr lang="en-US" sz="2400" dirty="0" smtClean="0"/>
              <a:t>Revive Natural Products</a:t>
            </a:r>
          </a:p>
          <a:p>
            <a:pPr>
              <a:defRPr/>
            </a:pPr>
            <a:r>
              <a:rPr lang="en-US" sz="2800" dirty="0" smtClean="0"/>
              <a:t>With better chemicals, return to empirical discovery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Collaboration between academe and industry</a:t>
            </a:r>
          </a:p>
          <a:p>
            <a:pPr lvl="1">
              <a:defRPr/>
            </a:pPr>
            <a:r>
              <a:rPr lang="en-US" sz="2400" dirty="0" smtClean="0"/>
              <a:t>Computation for </a:t>
            </a:r>
            <a:r>
              <a:rPr lang="en-US" sz="2400" dirty="0" err="1" smtClean="0"/>
              <a:t>multitargeting</a:t>
            </a:r>
            <a:endParaRPr lang="en-US" sz="2400" dirty="0" smtClean="0"/>
          </a:p>
          <a:p>
            <a:pPr lvl="1">
              <a:defRPr/>
            </a:pPr>
            <a:r>
              <a:rPr lang="en-US" sz="2400" dirty="0" smtClean="0"/>
              <a:t>Modeling of resistance</a:t>
            </a:r>
          </a:p>
          <a:p>
            <a:pPr lvl="1">
              <a:defRPr/>
            </a:pPr>
            <a:r>
              <a:rPr lang="en-US" sz="2400" dirty="0" smtClean="0"/>
              <a:t>Chemistry for cell entry and efflux avoidance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Antibacterials Are Chemically Unlike other Drugs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4176" y="5699125"/>
            <a:ext cx="8229600" cy="854075"/>
          </a:xfrm>
        </p:spPr>
        <p:txBody>
          <a:bodyPr/>
          <a:lstStyle/>
          <a:p>
            <a:r>
              <a:rPr lang="en-US" sz="2800" dirty="0" smtClean="0"/>
              <a:t>Mammalian targets ≠ antibacterial targets</a:t>
            </a:r>
          </a:p>
          <a:p>
            <a:r>
              <a:rPr lang="en-US" sz="2800" dirty="0" smtClean="0"/>
              <a:t>Many antibacterials must enter bacterial cells</a:t>
            </a:r>
            <a:endParaRPr lang="en-US" sz="2800" dirty="0"/>
          </a:p>
        </p:txBody>
      </p:sp>
      <p:grpSp>
        <p:nvGrpSpPr>
          <p:cNvPr id="18435" name="Group 34"/>
          <p:cNvGrpSpPr>
            <a:grpSpLocks/>
          </p:cNvGrpSpPr>
          <p:nvPr/>
        </p:nvGrpSpPr>
        <p:grpSpPr bwMode="auto">
          <a:xfrm>
            <a:off x="7218363" y="1574800"/>
            <a:ext cx="1631950" cy="742950"/>
            <a:chOff x="714" y="1142"/>
            <a:chExt cx="1028" cy="468"/>
          </a:xfrm>
        </p:grpSpPr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714" y="1142"/>
              <a:ext cx="1028" cy="46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050" dirty="0">
                  <a:solidFill>
                    <a:schemeClr val="bg2"/>
                  </a:solidFill>
                  <a:latin typeface="+mn-lt"/>
                </a:rPr>
                <a:t>gram negative                  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1050" dirty="0">
                  <a:solidFill>
                    <a:schemeClr val="bg2"/>
                  </a:solidFill>
                  <a:latin typeface="+mn-lt"/>
                </a:rPr>
                <a:t>gram positive only                     </a:t>
              </a:r>
            </a:p>
            <a:p>
              <a:pPr>
                <a:spcBef>
                  <a:spcPts val="0"/>
                </a:spcBef>
                <a:defRPr/>
              </a:pPr>
              <a:r>
                <a:rPr lang="en-US" sz="1050" dirty="0" smtClean="0">
                  <a:solidFill>
                    <a:schemeClr val="bg2"/>
                  </a:solidFill>
                  <a:latin typeface="+mn-lt"/>
                </a:rPr>
                <a:t>other </a:t>
              </a:r>
              <a:r>
                <a:rPr lang="en-US" sz="1050" dirty="0">
                  <a:solidFill>
                    <a:schemeClr val="bg2"/>
                  </a:solidFill>
                  <a:latin typeface="+mn-lt"/>
                </a:rPr>
                <a:t>drugs        </a:t>
              </a:r>
              <a:r>
                <a:rPr lang="en-US" sz="1050" dirty="0">
                  <a:solidFill>
                    <a:schemeClr val="bg2"/>
                  </a:solidFill>
                </a:rPr>
                <a:t>         </a:t>
              </a:r>
              <a:r>
                <a:rPr lang="en-US" sz="1600" dirty="0" smtClean="0">
                  <a:solidFill>
                    <a:srgbClr val="B2B2B2"/>
                  </a:solidFill>
                </a:rPr>
                <a:t>+</a:t>
              </a:r>
              <a:endParaRPr lang="en-US" sz="1600" dirty="0">
                <a:solidFill>
                  <a:srgbClr val="B2B2B2"/>
                </a:solidFill>
              </a:endParaRPr>
            </a:p>
          </p:txBody>
        </p:sp>
        <p:sp>
          <p:nvSpPr>
            <p:cNvPr id="18440" name="AutoShape 24"/>
            <p:cNvSpPr>
              <a:spLocks noChangeArrowheads="1"/>
            </p:cNvSpPr>
            <p:nvPr/>
          </p:nvSpPr>
          <p:spPr bwMode="auto">
            <a:xfrm>
              <a:off x="1532" y="1193"/>
              <a:ext cx="56" cy="6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Rectangle 26"/>
            <p:cNvSpPr>
              <a:spLocks noChangeArrowheads="1"/>
            </p:cNvSpPr>
            <p:nvPr/>
          </p:nvSpPr>
          <p:spPr bwMode="auto">
            <a:xfrm>
              <a:off x="1537" y="1359"/>
              <a:ext cx="56" cy="5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436" name="Group 29"/>
          <p:cNvGrpSpPr>
            <a:grpSpLocks/>
          </p:cNvGrpSpPr>
          <p:nvPr/>
        </p:nvGrpSpPr>
        <p:grpSpPr bwMode="auto">
          <a:xfrm>
            <a:off x="496888" y="1562100"/>
            <a:ext cx="6399212" cy="3876675"/>
            <a:chOff x="319" y="1638"/>
            <a:chExt cx="2800" cy="1835"/>
          </a:xfrm>
        </p:grpSpPr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" y="1640"/>
              <a:ext cx="2800" cy="18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438" name="Rectangle 28"/>
            <p:cNvSpPr>
              <a:spLocks noChangeArrowheads="1"/>
            </p:cNvSpPr>
            <p:nvPr/>
          </p:nvSpPr>
          <p:spPr bwMode="auto">
            <a:xfrm>
              <a:off x="322" y="1638"/>
              <a:ext cx="2706" cy="1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434009" y="5114091"/>
            <a:ext cx="982961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MW = SIZE</a:t>
            </a:r>
            <a:endParaRPr lang="en-US" sz="14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180179" y="3339136"/>
            <a:ext cx="20193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cLogD</a:t>
            </a:r>
            <a:r>
              <a:rPr lang="en-US" sz="1400" b="1" baseline="-250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7.4</a:t>
            </a:r>
            <a:r>
              <a:rPr lang="en-US" sz="14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= GREASINESS</a:t>
            </a:r>
            <a:endParaRPr lang="en-US" sz="14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1039813"/>
            <a:ext cx="786447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13"/>
          <p:cNvSpPr txBox="1">
            <a:spLocks noChangeArrowheads="1"/>
          </p:cNvSpPr>
          <p:nvPr/>
        </p:nvSpPr>
        <p:spPr bwMode="auto">
          <a:xfrm>
            <a:off x="3806825" y="6188075"/>
            <a:ext cx="11913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US" dirty="0" smtClean="0">
                <a:latin typeface="Calibri" pitchFamily="34" charset="0"/>
                <a:cs typeface="Calibri" pitchFamily="34" charset="0"/>
              </a:rPr>
              <a:t>MW = SIZE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748" name="Text Box 14"/>
          <p:cNvSpPr txBox="1">
            <a:spLocks noChangeArrowheads="1"/>
          </p:cNvSpPr>
          <p:nvPr/>
        </p:nvSpPr>
        <p:spPr bwMode="auto">
          <a:xfrm rot="-5400000">
            <a:off x="-400509" y="3482459"/>
            <a:ext cx="20122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US" dirty="0" err="1" smtClean="0">
                <a:latin typeface="Calibri" pitchFamily="34" charset="0"/>
                <a:cs typeface="Calibri" pitchFamily="34" charset="0"/>
              </a:rPr>
              <a:t>cLogP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Greasiness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3535" name="Rectangle 15"/>
          <p:cNvSpPr>
            <a:spLocks noRot="1" noChangeArrowheads="1"/>
          </p:cNvSpPr>
          <p:nvPr/>
        </p:nvSpPr>
        <p:spPr bwMode="auto">
          <a:xfrm>
            <a:off x="431800" y="177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defTabSz="914400">
              <a:defRPr/>
            </a:pP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Cytoplasm-targeted antibacterials</a:t>
            </a:r>
          </a:p>
        </p:txBody>
      </p:sp>
      <p:sp>
        <p:nvSpPr>
          <p:cNvPr id="52230" name="Rectangle 12"/>
          <p:cNvSpPr>
            <a:spLocks noChangeArrowheads="1"/>
          </p:cNvSpPr>
          <p:nvPr/>
        </p:nvSpPr>
        <p:spPr bwMode="auto">
          <a:xfrm>
            <a:off x="3187700" y="1765300"/>
            <a:ext cx="3759200" cy="242570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it-IT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231" name="Text Box 16"/>
          <p:cNvSpPr txBox="1">
            <a:spLocks noChangeArrowheads="1"/>
          </p:cNvSpPr>
          <p:nvPr/>
        </p:nvSpPr>
        <p:spPr bwMode="auto">
          <a:xfrm>
            <a:off x="6051366" y="1480225"/>
            <a:ext cx="17910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US" sz="1600" dirty="0">
                <a:solidFill>
                  <a:srgbClr val="FF00FF"/>
                </a:solidFill>
                <a:latin typeface="Calibri" pitchFamily="34" charset="0"/>
                <a:cs typeface="Calibri" pitchFamily="34" charset="0"/>
              </a:rPr>
              <a:t>Gram positive only </a:t>
            </a:r>
          </a:p>
          <a:p>
            <a:pPr defTabSz="914400" eaLnBrk="1" hangingPunct="1"/>
            <a:r>
              <a:rPr lang="en-US" sz="1600" dirty="0">
                <a:solidFill>
                  <a:srgbClr val="FF00FF"/>
                </a:solidFill>
                <a:latin typeface="Calibri" pitchFamily="34" charset="0"/>
                <a:cs typeface="Calibri" pitchFamily="34" charset="0"/>
              </a:rPr>
              <a:t>Cytoplasmic</a:t>
            </a:r>
          </a:p>
        </p:txBody>
      </p:sp>
      <p:sp>
        <p:nvSpPr>
          <p:cNvPr id="52232" name="Rectangle 11"/>
          <p:cNvSpPr>
            <a:spLocks noChangeArrowheads="1"/>
          </p:cNvSpPr>
          <p:nvPr/>
        </p:nvSpPr>
        <p:spPr bwMode="auto">
          <a:xfrm>
            <a:off x="2286000" y="2882900"/>
            <a:ext cx="2336800" cy="15367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it-IT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233" name="Text Box 17"/>
          <p:cNvSpPr txBox="1">
            <a:spLocks noChangeArrowheads="1"/>
          </p:cNvSpPr>
          <p:nvPr/>
        </p:nvSpPr>
        <p:spPr bwMode="auto">
          <a:xfrm>
            <a:off x="1539082" y="2122606"/>
            <a:ext cx="2428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US" sz="16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Gram negative cytoplasmic</a:t>
            </a:r>
          </a:p>
          <a:p>
            <a:pPr defTabSz="914400" eaLnBrk="1" hangingPunct="1"/>
            <a:r>
              <a:rPr lang="en-US" sz="16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entry by diffusion</a:t>
            </a:r>
          </a:p>
          <a:p>
            <a:pPr defTabSz="914400" eaLnBrk="1" hangingPunct="1"/>
            <a:r>
              <a:rPr lang="en-US" sz="1600" dirty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  </a:t>
            </a:r>
          </a:p>
        </p:txBody>
      </p:sp>
      <p:sp>
        <p:nvSpPr>
          <p:cNvPr id="363538" name="Text Box 18"/>
          <p:cNvSpPr txBox="1">
            <a:spLocks noChangeArrowheads="1"/>
          </p:cNvSpPr>
          <p:nvPr/>
        </p:nvSpPr>
        <p:spPr bwMode="auto">
          <a:xfrm>
            <a:off x="5114925" y="4638675"/>
            <a:ext cx="2428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US" sz="1600">
                <a:latin typeface="Calibri" pitchFamily="34" charset="0"/>
                <a:cs typeface="Calibri" pitchFamily="34" charset="0"/>
              </a:rPr>
              <a:t>Gram negative cytoplasmic</a:t>
            </a:r>
          </a:p>
          <a:p>
            <a:pPr defTabSz="914400" eaLnBrk="1" hangingPunct="1"/>
            <a:r>
              <a:rPr lang="en-US" sz="1600">
                <a:latin typeface="Calibri" pitchFamily="34" charset="0"/>
                <a:cs typeface="Calibri" pitchFamily="34" charset="0"/>
              </a:rPr>
              <a:t>carrier-mediated transport</a:t>
            </a:r>
          </a:p>
          <a:p>
            <a:pPr defTabSz="914400" eaLnBrk="1" hangingPunct="1"/>
            <a:endParaRPr lang="en-US" sz="1600">
              <a:solidFill>
                <a:srgbClr val="99FF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755" name="AutoShape 11"/>
          <p:cNvSpPr>
            <a:spLocks noChangeArrowheads="1"/>
          </p:cNvSpPr>
          <p:nvPr/>
        </p:nvSpPr>
        <p:spPr bwMode="auto">
          <a:xfrm>
            <a:off x="5395913" y="2736850"/>
            <a:ext cx="122237" cy="134938"/>
          </a:xfrm>
          <a:prstGeom prst="triangle">
            <a:avLst>
              <a:gd name="adj" fmla="val 50000"/>
            </a:avLst>
          </a:prstGeom>
          <a:solidFill>
            <a:srgbClr val="2B2B8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5394325" y="2779713"/>
            <a:ext cx="93663" cy="98425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1955800" y="4457700"/>
            <a:ext cx="28575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342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 animBg="1"/>
      <p:bldP spid="52232" grpId="0" animBg="1"/>
      <p:bldP spid="522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oup 20482"/>
          <p:cNvGrpSpPr>
            <a:grpSpLocks/>
          </p:cNvGrpSpPr>
          <p:nvPr/>
        </p:nvGrpSpPr>
        <p:grpSpPr bwMode="auto">
          <a:xfrm>
            <a:off x="1085850" y="3384550"/>
            <a:ext cx="6407150" cy="1128713"/>
            <a:chOff x="1085747" y="3384153"/>
            <a:chExt cx="6406763" cy="1129621"/>
          </a:xfrm>
        </p:grpSpPr>
        <p:grpSp>
          <p:nvGrpSpPr>
            <p:cNvPr id="19506" name="Group 20481"/>
            <p:cNvGrpSpPr>
              <a:grpSpLocks/>
            </p:cNvGrpSpPr>
            <p:nvPr/>
          </p:nvGrpSpPr>
          <p:grpSpPr bwMode="auto">
            <a:xfrm>
              <a:off x="1085747" y="3384153"/>
              <a:ext cx="5652034" cy="1129621"/>
              <a:chOff x="1085747" y="3384153"/>
              <a:chExt cx="5652034" cy="1129621"/>
            </a:xfrm>
          </p:grpSpPr>
          <p:sp>
            <p:nvSpPr>
              <p:cNvPr id="2" name="Freeform 1"/>
              <p:cNvSpPr/>
              <p:nvPr/>
            </p:nvSpPr>
            <p:spPr>
              <a:xfrm rot="2332028">
                <a:off x="1085747" y="3640793"/>
                <a:ext cx="866775" cy="676275"/>
              </a:xfrm>
              <a:custGeom>
                <a:avLst/>
                <a:gdLst>
                  <a:gd name="connsiteX0" fmla="*/ 200025 w 866775"/>
                  <a:gd name="connsiteY0" fmla="*/ 95250 h 676275"/>
                  <a:gd name="connsiteX1" fmla="*/ 200025 w 866775"/>
                  <a:gd name="connsiteY1" fmla="*/ 95250 h 676275"/>
                  <a:gd name="connsiteX2" fmla="*/ 19050 w 866775"/>
                  <a:gd name="connsiteY2" fmla="*/ 333375 h 676275"/>
                  <a:gd name="connsiteX3" fmla="*/ 9525 w 866775"/>
                  <a:gd name="connsiteY3" fmla="*/ 371475 h 676275"/>
                  <a:gd name="connsiteX4" fmla="*/ 0 w 866775"/>
                  <a:gd name="connsiteY4" fmla="*/ 400050 h 676275"/>
                  <a:gd name="connsiteX5" fmla="*/ 9525 w 866775"/>
                  <a:gd name="connsiteY5" fmla="*/ 447675 h 676275"/>
                  <a:gd name="connsiteX6" fmla="*/ 47625 w 866775"/>
                  <a:gd name="connsiteY6" fmla="*/ 514350 h 676275"/>
                  <a:gd name="connsiteX7" fmla="*/ 104775 w 866775"/>
                  <a:gd name="connsiteY7" fmla="*/ 581025 h 676275"/>
                  <a:gd name="connsiteX8" fmla="*/ 142875 w 866775"/>
                  <a:gd name="connsiteY8" fmla="*/ 600075 h 676275"/>
                  <a:gd name="connsiteX9" fmla="*/ 180975 w 866775"/>
                  <a:gd name="connsiteY9" fmla="*/ 628650 h 676275"/>
                  <a:gd name="connsiteX10" fmla="*/ 266700 w 866775"/>
                  <a:gd name="connsiteY10" fmla="*/ 666750 h 676275"/>
                  <a:gd name="connsiteX11" fmla="*/ 295275 w 866775"/>
                  <a:gd name="connsiteY11" fmla="*/ 676275 h 676275"/>
                  <a:gd name="connsiteX12" fmla="*/ 419100 w 866775"/>
                  <a:gd name="connsiteY12" fmla="*/ 666750 h 676275"/>
                  <a:gd name="connsiteX13" fmla="*/ 447675 w 866775"/>
                  <a:gd name="connsiteY13" fmla="*/ 657225 h 676275"/>
                  <a:gd name="connsiteX14" fmla="*/ 523875 w 866775"/>
                  <a:gd name="connsiteY14" fmla="*/ 638175 h 676275"/>
                  <a:gd name="connsiteX15" fmla="*/ 542925 w 866775"/>
                  <a:gd name="connsiteY15" fmla="*/ 600075 h 676275"/>
                  <a:gd name="connsiteX16" fmla="*/ 552450 w 866775"/>
                  <a:gd name="connsiteY16" fmla="*/ 571500 h 676275"/>
                  <a:gd name="connsiteX17" fmla="*/ 523875 w 866775"/>
                  <a:gd name="connsiteY17" fmla="*/ 561975 h 676275"/>
                  <a:gd name="connsiteX18" fmla="*/ 476250 w 866775"/>
                  <a:gd name="connsiteY18" fmla="*/ 552450 h 676275"/>
                  <a:gd name="connsiteX19" fmla="*/ 447675 w 866775"/>
                  <a:gd name="connsiteY19" fmla="*/ 533400 h 676275"/>
                  <a:gd name="connsiteX20" fmla="*/ 419100 w 866775"/>
                  <a:gd name="connsiteY20" fmla="*/ 523875 h 676275"/>
                  <a:gd name="connsiteX21" fmla="*/ 409575 w 866775"/>
                  <a:gd name="connsiteY21" fmla="*/ 495300 h 676275"/>
                  <a:gd name="connsiteX22" fmla="*/ 419100 w 866775"/>
                  <a:gd name="connsiteY22" fmla="*/ 466725 h 676275"/>
                  <a:gd name="connsiteX23" fmla="*/ 476250 w 866775"/>
                  <a:gd name="connsiteY23" fmla="*/ 447675 h 676275"/>
                  <a:gd name="connsiteX24" fmla="*/ 514350 w 866775"/>
                  <a:gd name="connsiteY24" fmla="*/ 428625 h 676275"/>
                  <a:gd name="connsiteX25" fmla="*/ 628650 w 866775"/>
                  <a:gd name="connsiteY25" fmla="*/ 400050 h 676275"/>
                  <a:gd name="connsiteX26" fmla="*/ 685800 w 866775"/>
                  <a:gd name="connsiteY26" fmla="*/ 419100 h 676275"/>
                  <a:gd name="connsiteX27" fmla="*/ 695325 w 866775"/>
                  <a:gd name="connsiteY27" fmla="*/ 504825 h 676275"/>
                  <a:gd name="connsiteX28" fmla="*/ 819150 w 866775"/>
                  <a:gd name="connsiteY28" fmla="*/ 495300 h 676275"/>
                  <a:gd name="connsiteX29" fmla="*/ 847725 w 866775"/>
                  <a:gd name="connsiteY29" fmla="*/ 409575 h 676275"/>
                  <a:gd name="connsiteX30" fmla="*/ 857250 w 866775"/>
                  <a:gd name="connsiteY30" fmla="*/ 381000 h 676275"/>
                  <a:gd name="connsiteX31" fmla="*/ 866775 w 866775"/>
                  <a:gd name="connsiteY31" fmla="*/ 352425 h 676275"/>
                  <a:gd name="connsiteX32" fmla="*/ 847725 w 866775"/>
                  <a:gd name="connsiteY32" fmla="*/ 266700 h 676275"/>
                  <a:gd name="connsiteX33" fmla="*/ 819150 w 866775"/>
                  <a:gd name="connsiteY33" fmla="*/ 257175 h 676275"/>
                  <a:gd name="connsiteX34" fmla="*/ 790575 w 866775"/>
                  <a:gd name="connsiteY34" fmla="*/ 238125 h 676275"/>
                  <a:gd name="connsiteX35" fmla="*/ 762000 w 866775"/>
                  <a:gd name="connsiteY35" fmla="*/ 228600 h 676275"/>
                  <a:gd name="connsiteX36" fmla="*/ 704850 w 866775"/>
                  <a:gd name="connsiteY36" fmla="*/ 190500 h 676275"/>
                  <a:gd name="connsiteX37" fmla="*/ 619125 w 866775"/>
                  <a:gd name="connsiteY37" fmla="*/ 152400 h 676275"/>
                  <a:gd name="connsiteX38" fmla="*/ 600075 w 866775"/>
                  <a:gd name="connsiteY38" fmla="*/ 123825 h 676275"/>
                  <a:gd name="connsiteX39" fmla="*/ 581025 w 866775"/>
                  <a:gd name="connsiteY39" fmla="*/ 57150 h 676275"/>
                  <a:gd name="connsiteX40" fmla="*/ 561975 w 866775"/>
                  <a:gd name="connsiteY40" fmla="*/ 0 h 676275"/>
                  <a:gd name="connsiteX41" fmla="*/ 371475 w 866775"/>
                  <a:gd name="connsiteY41" fmla="*/ 19050 h 676275"/>
                  <a:gd name="connsiteX42" fmla="*/ 314325 w 866775"/>
                  <a:gd name="connsiteY42" fmla="*/ 38100 h 676275"/>
                  <a:gd name="connsiteX43" fmla="*/ 285750 w 866775"/>
                  <a:gd name="connsiteY43" fmla="*/ 57150 h 676275"/>
                  <a:gd name="connsiteX44" fmla="*/ 257175 w 866775"/>
                  <a:gd name="connsiteY44" fmla="*/ 104775 h 676275"/>
                  <a:gd name="connsiteX45" fmla="*/ 200025 w 866775"/>
                  <a:gd name="connsiteY45" fmla="*/ 95250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66775" h="676275">
                    <a:moveTo>
                      <a:pt x="200025" y="95250"/>
                    </a:moveTo>
                    <a:lnTo>
                      <a:pt x="200025" y="95250"/>
                    </a:lnTo>
                    <a:cubicBezTo>
                      <a:pt x="97306" y="197969"/>
                      <a:pt x="109442" y="175189"/>
                      <a:pt x="19050" y="333375"/>
                    </a:cubicBezTo>
                    <a:cubicBezTo>
                      <a:pt x="12555" y="344741"/>
                      <a:pt x="13121" y="358888"/>
                      <a:pt x="9525" y="371475"/>
                    </a:cubicBezTo>
                    <a:cubicBezTo>
                      <a:pt x="6767" y="381129"/>
                      <a:pt x="3175" y="390525"/>
                      <a:pt x="0" y="400050"/>
                    </a:cubicBezTo>
                    <a:cubicBezTo>
                      <a:pt x="3175" y="415925"/>
                      <a:pt x="4405" y="432316"/>
                      <a:pt x="9525" y="447675"/>
                    </a:cubicBezTo>
                    <a:cubicBezTo>
                      <a:pt x="16501" y="468604"/>
                      <a:pt x="34560" y="496060"/>
                      <a:pt x="47625" y="514350"/>
                    </a:cubicBezTo>
                    <a:cubicBezTo>
                      <a:pt x="61175" y="533319"/>
                      <a:pt x="84582" y="566602"/>
                      <a:pt x="104775" y="581025"/>
                    </a:cubicBezTo>
                    <a:cubicBezTo>
                      <a:pt x="116329" y="589278"/>
                      <a:pt x="130834" y="592550"/>
                      <a:pt x="142875" y="600075"/>
                    </a:cubicBezTo>
                    <a:cubicBezTo>
                      <a:pt x="156337" y="608489"/>
                      <a:pt x="168057" y="619423"/>
                      <a:pt x="180975" y="628650"/>
                    </a:cubicBezTo>
                    <a:cubicBezTo>
                      <a:pt x="220598" y="656952"/>
                      <a:pt x="208619" y="647390"/>
                      <a:pt x="266700" y="666750"/>
                    </a:cubicBezTo>
                    <a:lnTo>
                      <a:pt x="295275" y="676275"/>
                    </a:lnTo>
                    <a:cubicBezTo>
                      <a:pt x="336550" y="673100"/>
                      <a:pt x="378023" y="671885"/>
                      <a:pt x="419100" y="666750"/>
                    </a:cubicBezTo>
                    <a:cubicBezTo>
                      <a:pt x="429063" y="665505"/>
                      <a:pt x="437935" y="659660"/>
                      <a:pt x="447675" y="657225"/>
                    </a:cubicBezTo>
                    <a:lnTo>
                      <a:pt x="523875" y="638175"/>
                    </a:lnTo>
                    <a:cubicBezTo>
                      <a:pt x="530225" y="625475"/>
                      <a:pt x="537332" y="613126"/>
                      <a:pt x="542925" y="600075"/>
                    </a:cubicBezTo>
                    <a:cubicBezTo>
                      <a:pt x="546880" y="590847"/>
                      <a:pt x="556940" y="580480"/>
                      <a:pt x="552450" y="571500"/>
                    </a:cubicBezTo>
                    <a:cubicBezTo>
                      <a:pt x="547960" y="562520"/>
                      <a:pt x="533615" y="564410"/>
                      <a:pt x="523875" y="561975"/>
                    </a:cubicBezTo>
                    <a:cubicBezTo>
                      <a:pt x="508169" y="558048"/>
                      <a:pt x="492125" y="555625"/>
                      <a:pt x="476250" y="552450"/>
                    </a:cubicBezTo>
                    <a:cubicBezTo>
                      <a:pt x="466725" y="546100"/>
                      <a:pt x="457914" y="538520"/>
                      <a:pt x="447675" y="533400"/>
                    </a:cubicBezTo>
                    <a:cubicBezTo>
                      <a:pt x="438695" y="528910"/>
                      <a:pt x="426200" y="530975"/>
                      <a:pt x="419100" y="523875"/>
                    </a:cubicBezTo>
                    <a:cubicBezTo>
                      <a:pt x="412000" y="516775"/>
                      <a:pt x="412750" y="504825"/>
                      <a:pt x="409575" y="495300"/>
                    </a:cubicBezTo>
                    <a:cubicBezTo>
                      <a:pt x="412750" y="485775"/>
                      <a:pt x="410930" y="472561"/>
                      <a:pt x="419100" y="466725"/>
                    </a:cubicBezTo>
                    <a:cubicBezTo>
                      <a:pt x="435440" y="455053"/>
                      <a:pt x="458289" y="456655"/>
                      <a:pt x="476250" y="447675"/>
                    </a:cubicBezTo>
                    <a:cubicBezTo>
                      <a:pt x="488950" y="441325"/>
                      <a:pt x="500797" y="432860"/>
                      <a:pt x="514350" y="428625"/>
                    </a:cubicBezTo>
                    <a:cubicBezTo>
                      <a:pt x="551835" y="416911"/>
                      <a:pt x="628650" y="400050"/>
                      <a:pt x="628650" y="400050"/>
                    </a:cubicBezTo>
                    <a:cubicBezTo>
                      <a:pt x="647700" y="406400"/>
                      <a:pt x="675019" y="402159"/>
                      <a:pt x="685800" y="419100"/>
                    </a:cubicBezTo>
                    <a:cubicBezTo>
                      <a:pt x="701236" y="443356"/>
                      <a:pt x="670362" y="490561"/>
                      <a:pt x="695325" y="504825"/>
                    </a:cubicBezTo>
                    <a:cubicBezTo>
                      <a:pt x="731268" y="525364"/>
                      <a:pt x="777875" y="498475"/>
                      <a:pt x="819150" y="495300"/>
                    </a:cubicBezTo>
                    <a:lnTo>
                      <a:pt x="847725" y="409575"/>
                    </a:lnTo>
                    <a:lnTo>
                      <a:pt x="857250" y="381000"/>
                    </a:lnTo>
                    <a:lnTo>
                      <a:pt x="866775" y="352425"/>
                    </a:lnTo>
                    <a:cubicBezTo>
                      <a:pt x="860425" y="323850"/>
                      <a:pt x="860816" y="292882"/>
                      <a:pt x="847725" y="266700"/>
                    </a:cubicBezTo>
                    <a:cubicBezTo>
                      <a:pt x="843235" y="257720"/>
                      <a:pt x="828130" y="261665"/>
                      <a:pt x="819150" y="257175"/>
                    </a:cubicBezTo>
                    <a:cubicBezTo>
                      <a:pt x="808911" y="252055"/>
                      <a:pt x="800814" y="243245"/>
                      <a:pt x="790575" y="238125"/>
                    </a:cubicBezTo>
                    <a:cubicBezTo>
                      <a:pt x="781595" y="233635"/>
                      <a:pt x="770777" y="233476"/>
                      <a:pt x="762000" y="228600"/>
                    </a:cubicBezTo>
                    <a:cubicBezTo>
                      <a:pt x="741986" y="217481"/>
                      <a:pt x="726570" y="197740"/>
                      <a:pt x="704850" y="190500"/>
                    </a:cubicBezTo>
                    <a:cubicBezTo>
                      <a:pt x="636840" y="167830"/>
                      <a:pt x="664408" y="182589"/>
                      <a:pt x="619125" y="152400"/>
                    </a:cubicBezTo>
                    <a:cubicBezTo>
                      <a:pt x="612775" y="142875"/>
                      <a:pt x="605195" y="134064"/>
                      <a:pt x="600075" y="123825"/>
                    </a:cubicBezTo>
                    <a:cubicBezTo>
                      <a:pt x="592072" y="107820"/>
                      <a:pt x="585603" y="72409"/>
                      <a:pt x="581025" y="57150"/>
                    </a:cubicBezTo>
                    <a:cubicBezTo>
                      <a:pt x="575255" y="37916"/>
                      <a:pt x="561975" y="0"/>
                      <a:pt x="561975" y="0"/>
                    </a:cubicBezTo>
                    <a:cubicBezTo>
                      <a:pt x="468116" y="5866"/>
                      <a:pt x="440538" y="-1669"/>
                      <a:pt x="371475" y="19050"/>
                    </a:cubicBezTo>
                    <a:cubicBezTo>
                      <a:pt x="352241" y="24820"/>
                      <a:pt x="331033" y="26961"/>
                      <a:pt x="314325" y="38100"/>
                    </a:cubicBezTo>
                    <a:lnTo>
                      <a:pt x="285750" y="57150"/>
                    </a:lnTo>
                    <a:cubicBezTo>
                      <a:pt x="273385" y="94244"/>
                      <a:pt x="283325" y="78625"/>
                      <a:pt x="257175" y="104775"/>
                    </a:cubicBezTo>
                    <a:lnTo>
                      <a:pt x="200025" y="9525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66FF">
                      <a:shade val="30000"/>
                      <a:satMod val="115000"/>
                    </a:srgbClr>
                  </a:gs>
                  <a:gs pos="50000">
                    <a:srgbClr val="FF66FF">
                      <a:shade val="67500"/>
                      <a:satMod val="115000"/>
                    </a:srgbClr>
                  </a:gs>
                  <a:gs pos="100000">
                    <a:srgbClr val="FF66FF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" name="Freeform 2"/>
              <p:cNvSpPr/>
              <p:nvPr/>
            </p:nvSpPr>
            <p:spPr>
              <a:xfrm rot="8834222">
                <a:off x="4679378" y="3622378"/>
                <a:ext cx="787879" cy="891396"/>
              </a:xfrm>
              <a:custGeom>
                <a:avLst/>
                <a:gdLst>
                  <a:gd name="connsiteX0" fmla="*/ 546339 w 787879"/>
                  <a:gd name="connsiteY0" fmla="*/ 713117 h 891396"/>
                  <a:gd name="connsiteX1" fmla="*/ 488830 w 787879"/>
                  <a:gd name="connsiteY1" fmla="*/ 741872 h 891396"/>
                  <a:gd name="connsiteX2" fmla="*/ 488830 w 787879"/>
                  <a:gd name="connsiteY2" fmla="*/ 741872 h 891396"/>
                  <a:gd name="connsiteX3" fmla="*/ 385313 w 787879"/>
                  <a:gd name="connsiteY3" fmla="*/ 730370 h 891396"/>
                  <a:gd name="connsiteX4" fmla="*/ 414067 w 787879"/>
                  <a:gd name="connsiteY4" fmla="*/ 655608 h 891396"/>
                  <a:gd name="connsiteX5" fmla="*/ 362309 w 787879"/>
                  <a:gd name="connsiteY5" fmla="*/ 632604 h 891396"/>
                  <a:gd name="connsiteX6" fmla="*/ 339305 w 787879"/>
                  <a:gd name="connsiteY6" fmla="*/ 621102 h 891396"/>
                  <a:gd name="connsiteX7" fmla="*/ 201283 w 787879"/>
                  <a:gd name="connsiteY7" fmla="*/ 701615 h 891396"/>
                  <a:gd name="connsiteX8" fmla="*/ 155275 w 787879"/>
                  <a:gd name="connsiteY8" fmla="*/ 753374 h 891396"/>
                  <a:gd name="connsiteX9" fmla="*/ 247290 w 787879"/>
                  <a:gd name="connsiteY9" fmla="*/ 805132 h 891396"/>
                  <a:gd name="connsiteX10" fmla="*/ 327803 w 787879"/>
                  <a:gd name="connsiteY10" fmla="*/ 816634 h 891396"/>
                  <a:gd name="connsiteX11" fmla="*/ 299049 w 787879"/>
                  <a:gd name="connsiteY11" fmla="*/ 856891 h 891396"/>
                  <a:gd name="connsiteX12" fmla="*/ 299049 w 787879"/>
                  <a:gd name="connsiteY12" fmla="*/ 856891 h 891396"/>
                  <a:gd name="connsiteX13" fmla="*/ 212784 w 787879"/>
                  <a:gd name="connsiteY13" fmla="*/ 891396 h 891396"/>
                  <a:gd name="connsiteX14" fmla="*/ 92015 w 787879"/>
                  <a:gd name="connsiteY14" fmla="*/ 891396 h 891396"/>
                  <a:gd name="connsiteX15" fmla="*/ 0 w 787879"/>
                  <a:gd name="connsiteY15" fmla="*/ 845389 h 891396"/>
                  <a:gd name="connsiteX16" fmla="*/ 0 w 787879"/>
                  <a:gd name="connsiteY16" fmla="*/ 741872 h 891396"/>
                  <a:gd name="connsiteX17" fmla="*/ 5750 w 787879"/>
                  <a:gd name="connsiteY17" fmla="*/ 649857 h 891396"/>
                  <a:gd name="connsiteX18" fmla="*/ 11501 w 787879"/>
                  <a:gd name="connsiteY18" fmla="*/ 632604 h 891396"/>
                  <a:gd name="connsiteX19" fmla="*/ 86264 w 787879"/>
                  <a:gd name="connsiteY19" fmla="*/ 534838 h 891396"/>
                  <a:gd name="connsiteX20" fmla="*/ 172528 w 787879"/>
                  <a:gd name="connsiteY20" fmla="*/ 477328 h 891396"/>
                  <a:gd name="connsiteX21" fmla="*/ 212784 w 787879"/>
                  <a:gd name="connsiteY21" fmla="*/ 448574 h 891396"/>
                  <a:gd name="connsiteX22" fmla="*/ 235788 w 787879"/>
                  <a:gd name="connsiteY22" fmla="*/ 437072 h 891396"/>
                  <a:gd name="connsiteX23" fmla="*/ 649856 w 787879"/>
                  <a:gd name="connsiteY23" fmla="*/ 0 h 891396"/>
                  <a:gd name="connsiteX24" fmla="*/ 759124 w 787879"/>
                  <a:gd name="connsiteY24" fmla="*/ 11502 h 891396"/>
                  <a:gd name="connsiteX25" fmla="*/ 787879 w 787879"/>
                  <a:gd name="connsiteY25" fmla="*/ 247291 h 891396"/>
                  <a:gd name="connsiteX26" fmla="*/ 667109 w 787879"/>
                  <a:gd name="connsiteY26" fmla="*/ 276045 h 891396"/>
                  <a:gd name="connsiteX27" fmla="*/ 563592 w 787879"/>
                  <a:gd name="connsiteY27" fmla="*/ 281796 h 891396"/>
                  <a:gd name="connsiteX28" fmla="*/ 598098 w 787879"/>
                  <a:gd name="connsiteY28" fmla="*/ 419819 h 891396"/>
                  <a:gd name="connsiteX29" fmla="*/ 644105 w 787879"/>
                  <a:gd name="connsiteY29" fmla="*/ 448574 h 891396"/>
                  <a:gd name="connsiteX30" fmla="*/ 695864 w 787879"/>
                  <a:gd name="connsiteY30" fmla="*/ 471577 h 891396"/>
                  <a:gd name="connsiteX31" fmla="*/ 678611 w 787879"/>
                  <a:gd name="connsiteY31" fmla="*/ 569343 h 891396"/>
                  <a:gd name="connsiteX32" fmla="*/ 626852 w 787879"/>
                  <a:gd name="connsiteY32" fmla="*/ 598098 h 891396"/>
                  <a:gd name="connsiteX33" fmla="*/ 546339 w 787879"/>
                  <a:gd name="connsiteY33" fmla="*/ 713117 h 89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87879" h="891396">
                    <a:moveTo>
                      <a:pt x="546339" y="713117"/>
                    </a:moveTo>
                    <a:lnTo>
                      <a:pt x="488830" y="741872"/>
                    </a:lnTo>
                    <a:lnTo>
                      <a:pt x="488830" y="741872"/>
                    </a:lnTo>
                    <a:lnTo>
                      <a:pt x="385313" y="730370"/>
                    </a:lnTo>
                    <a:lnTo>
                      <a:pt x="414067" y="655608"/>
                    </a:lnTo>
                    <a:lnTo>
                      <a:pt x="362309" y="632604"/>
                    </a:lnTo>
                    <a:cubicBezTo>
                      <a:pt x="354525" y="629011"/>
                      <a:pt x="339305" y="621102"/>
                      <a:pt x="339305" y="621102"/>
                    </a:cubicBezTo>
                    <a:lnTo>
                      <a:pt x="201283" y="701615"/>
                    </a:lnTo>
                    <a:lnTo>
                      <a:pt x="155275" y="753374"/>
                    </a:lnTo>
                    <a:lnTo>
                      <a:pt x="247290" y="805132"/>
                    </a:lnTo>
                    <a:lnTo>
                      <a:pt x="327803" y="816634"/>
                    </a:lnTo>
                    <a:lnTo>
                      <a:pt x="299049" y="856891"/>
                    </a:lnTo>
                    <a:lnTo>
                      <a:pt x="299049" y="856891"/>
                    </a:lnTo>
                    <a:lnTo>
                      <a:pt x="212784" y="891396"/>
                    </a:lnTo>
                    <a:lnTo>
                      <a:pt x="92015" y="891396"/>
                    </a:lnTo>
                    <a:lnTo>
                      <a:pt x="0" y="845389"/>
                    </a:lnTo>
                    <a:lnTo>
                      <a:pt x="0" y="741872"/>
                    </a:lnTo>
                    <a:cubicBezTo>
                      <a:pt x="1917" y="711200"/>
                      <a:pt x="2533" y="680420"/>
                      <a:pt x="5750" y="649857"/>
                    </a:cubicBezTo>
                    <a:cubicBezTo>
                      <a:pt x="6385" y="643828"/>
                      <a:pt x="11501" y="632604"/>
                      <a:pt x="11501" y="632604"/>
                    </a:cubicBezTo>
                    <a:lnTo>
                      <a:pt x="86264" y="534838"/>
                    </a:lnTo>
                    <a:cubicBezTo>
                      <a:pt x="213442" y="435920"/>
                      <a:pt x="80071" y="534224"/>
                      <a:pt x="172528" y="477328"/>
                    </a:cubicBezTo>
                    <a:cubicBezTo>
                      <a:pt x="186572" y="468686"/>
                      <a:pt x="198872" y="457427"/>
                      <a:pt x="212784" y="448574"/>
                    </a:cubicBezTo>
                    <a:cubicBezTo>
                      <a:pt x="220017" y="443971"/>
                      <a:pt x="235788" y="437072"/>
                      <a:pt x="235788" y="437072"/>
                    </a:cubicBezTo>
                    <a:lnTo>
                      <a:pt x="649856" y="0"/>
                    </a:lnTo>
                    <a:lnTo>
                      <a:pt x="759124" y="11502"/>
                    </a:lnTo>
                    <a:lnTo>
                      <a:pt x="787879" y="247291"/>
                    </a:lnTo>
                    <a:cubicBezTo>
                      <a:pt x="720738" y="289253"/>
                      <a:pt x="759956" y="276045"/>
                      <a:pt x="667109" y="276045"/>
                    </a:cubicBezTo>
                    <a:lnTo>
                      <a:pt x="563592" y="281796"/>
                    </a:lnTo>
                    <a:lnTo>
                      <a:pt x="598098" y="419819"/>
                    </a:lnTo>
                    <a:cubicBezTo>
                      <a:pt x="613434" y="429404"/>
                      <a:pt x="627537" y="441325"/>
                      <a:pt x="644105" y="448574"/>
                    </a:cubicBezTo>
                    <a:cubicBezTo>
                      <a:pt x="700292" y="473155"/>
                      <a:pt x="681411" y="442671"/>
                      <a:pt x="695864" y="471577"/>
                    </a:cubicBezTo>
                    <a:lnTo>
                      <a:pt x="678611" y="569343"/>
                    </a:lnTo>
                    <a:cubicBezTo>
                      <a:pt x="630977" y="599114"/>
                      <a:pt x="650688" y="598098"/>
                      <a:pt x="626852" y="598098"/>
                    </a:cubicBezTo>
                    <a:lnTo>
                      <a:pt x="546339" y="713117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lumMod val="40000"/>
                      <a:lumOff val="60000"/>
                      <a:shade val="30000"/>
                      <a:satMod val="115000"/>
                    </a:schemeClr>
                  </a:gs>
                  <a:gs pos="0">
                    <a:schemeClr val="accent1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" name="Freeform 3"/>
              <p:cNvSpPr/>
              <p:nvPr/>
            </p:nvSpPr>
            <p:spPr>
              <a:xfrm flipV="1">
                <a:off x="6133021" y="3659663"/>
                <a:ext cx="604760" cy="816825"/>
              </a:xfrm>
              <a:custGeom>
                <a:avLst/>
                <a:gdLst>
                  <a:gd name="connsiteX0" fmla="*/ 489426 w 604760"/>
                  <a:gd name="connsiteY0" fmla="*/ 529087 h 816825"/>
                  <a:gd name="connsiteX1" fmla="*/ 489426 w 604760"/>
                  <a:gd name="connsiteY1" fmla="*/ 529087 h 816825"/>
                  <a:gd name="connsiteX2" fmla="*/ 408912 w 604760"/>
                  <a:gd name="connsiteY2" fmla="*/ 523336 h 816825"/>
                  <a:gd name="connsiteX3" fmla="*/ 391660 w 604760"/>
                  <a:gd name="connsiteY3" fmla="*/ 517585 h 816825"/>
                  <a:gd name="connsiteX4" fmla="*/ 403161 w 604760"/>
                  <a:gd name="connsiteY4" fmla="*/ 500332 h 816825"/>
                  <a:gd name="connsiteX5" fmla="*/ 408912 w 604760"/>
                  <a:gd name="connsiteY5" fmla="*/ 442823 h 816825"/>
                  <a:gd name="connsiteX6" fmla="*/ 357154 w 604760"/>
                  <a:gd name="connsiteY6" fmla="*/ 431321 h 816825"/>
                  <a:gd name="connsiteX7" fmla="*/ 305395 w 604760"/>
                  <a:gd name="connsiteY7" fmla="*/ 437072 h 816825"/>
                  <a:gd name="connsiteX8" fmla="*/ 247886 w 604760"/>
                  <a:gd name="connsiteY8" fmla="*/ 448574 h 816825"/>
                  <a:gd name="connsiteX9" fmla="*/ 201878 w 604760"/>
                  <a:gd name="connsiteY9" fmla="*/ 477328 h 816825"/>
                  <a:gd name="connsiteX10" fmla="*/ 184626 w 604760"/>
                  <a:gd name="connsiteY10" fmla="*/ 483079 h 816825"/>
                  <a:gd name="connsiteX11" fmla="*/ 144369 w 604760"/>
                  <a:gd name="connsiteY11" fmla="*/ 494581 h 816825"/>
                  <a:gd name="connsiteX12" fmla="*/ 138618 w 604760"/>
                  <a:gd name="connsiteY12" fmla="*/ 534838 h 816825"/>
                  <a:gd name="connsiteX13" fmla="*/ 132867 w 604760"/>
                  <a:gd name="connsiteY13" fmla="*/ 557841 h 816825"/>
                  <a:gd name="connsiteX14" fmla="*/ 213380 w 604760"/>
                  <a:gd name="connsiteY14" fmla="*/ 592347 h 816825"/>
                  <a:gd name="connsiteX15" fmla="*/ 259388 w 604760"/>
                  <a:gd name="connsiteY15" fmla="*/ 609600 h 816825"/>
                  <a:gd name="connsiteX16" fmla="*/ 276641 w 604760"/>
                  <a:gd name="connsiteY16" fmla="*/ 615351 h 816825"/>
                  <a:gd name="connsiteX17" fmla="*/ 282392 w 604760"/>
                  <a:gd name="connsiteY17" fmla="*/ 649857 h 816825"/>
                  <a:gd name="connsiteX18" fmla="*/ 270890 w 604760"/>
                  <a:gd name="connsiteY18" fmla="*/ 655607 h 816825"/>
                  <a:gd name="connsiteX19" fmla="*/ 247886 w 604760"/>
                  <a:gd name="connsiteY19" fmla="*/ 701615 h 816825"/>
                  <a:gd name="connsiteX20" fmla="*/ 242135 w 604760"/>
                  <a:gd name="connsiteY20" fmla="*/ 718868 h 816825"/>
                  <a:gd name="connsiteX21" fmla="*/ 230633 w 604760"/>
                  <a:gd name="connsiteY21" fmla="*/ 736121 h 816825"/>
                  <a:gd name="connsiteX22" fmla="*/ 201878 w 604760"/>
                  <a:gd name="connsiteY22" fmla="*/ 782128 h 816825"/>
                  <a:gd name="connsiteX23" fmla="*/ 190377 w 604760"/>
                  <a:gd name="connsiteY23" fmla="*/ 799381 h 816825"/>
                  <a:gd name="connsiteX24" fmla="*/ 155871 w 604760"/>
                  <a:gd name="connsiteY24" fmla="*/ 810883 h 816825"/>
                  <a:gd name="connsiteX25" fmla="*/ 121365 w 604760"/>
                  <a:gd name="connsiteY25" fmla="*/ 816634 h 816825"/>
                  <a:gd name="connsiteX26" fmla="*/ 29350 w 604760"/>
                  <a:gd name="connsiteY26" fmla="*/ 776377 h 816825"/>
                  <a:gd name="connsiteX27" fmla="*/ 17848 w 604760"/>
                  <a:gd name="connsiteY27" fmla="*/ 724619 h 816825"/>
                  <a:gd name="connsiteX28" fmla="*/ 595 w 604760"/>
                  <a:gd name="connsiteY28" fmla="*/ 655607 h 816825"/>
                  <a:gd name="connsiteX29" fmla="*/ 595 w 604760"/>
                  <a:gd name="connsiteY29" fmla="*/ 575094 h 816825"/>
                  <a:gd name="connsiteX30" fmla="*/ 595 w 604760"/>
                  <a:gd name="connsiteY30" fmla="*/ 414068 h 816825"/>
                  <a:gd name="connsiteX31" fmla="*/ 35101 w 604760"/>
                  <a:gd name="connsiteY31" fmla="*/ 333555 h 816825"/>
                  <a:gd name="connsiteX32" fmla="*/ 52354 w 604760"/>
                  <a:gd name="connsiteY32" fmla="*/ 304800 h 816825"/>
                  <a:gd name="connsiteX33" fmla="*/ 81109 w 604760"/>
                  <a:gd name="connsiteY33" fmla="*/ 230038 h 816825"/>
                  <a:gd name="connsiteX34" fmla="*/ 104112 w 604760"/>
                  <a:gd name="connsiteY34" fmla="*/ 189781 h 816825"/>
                  <a:gd name="connsiteX35" fmla="*/ 109863 w 604760"/>
                  <a:gd name="connsiteY35" fmla="*/ 172528 h 816825"/>
                  <a:gd name="connsiteX36" fmla="*/ 132867 w 604760"/>
                  <a:gd name="connsiteY36" fmla="*/ 138023 h 816825"/>
                  <a:gd name="connsiteX37" fmla="*/ 150120 w 604760"/>
                  <a:gd name="connsiteY37" fmla="*/ 120770 h 816825"/>
                  <a:gd name="connsiteX38" fmla="*/ 190377 w 604760"/>
                  <a:gd name="connsiteY38" fmla="*/ 63260 h 816825"/>
                  <a:gd name="connsiteX39" fmla="*/ 219131 w 604760"/>
                  <a:gd name="connsiteY39" fmla="*/ 23004 h 816825"/>
                  <a:gd name="connsiteX40" fmla="*/ 253637 w 604760"/>
                  <a:gd name="connsiteY40" fmla="*/ 11502 h 816825"/>
                  <a:gd name="connsiteX41" fmla="*/ 293893 w 604760"/>
                  <a:gd name="connsiteY41" fmla="*/ 0 h 816825"/>
                  <a:gd name="connsiteX42" fmla="*/ 518180 w 604760"/>
                  <a:gd name="connsiteY42" fmla="*/ 5751 h 816825"/>
                  <a:gd name="connsiteX43" fmla="*/ 552686 w 604760"/>
                  <a:gd name="connsiteY43" fmla="*/ 46007 h 816825"/>
                  <a:gd name="connsiteX44" fmla="*/ 541184 w 604760"/>
                  <a:gd name="connsiteY44" fmla="*/ 166777 h 816825"/>
                  <a:gd name="connsiteX45" fmla="*/ 529682 w 604760"/>
                  <a:gd name="connsiteY45" fmla="*/ 184030 h 816825"/>
                  <a:gd name="connsiteX46" fmla="*/ 518180 w 604760"/>
                  <a:gd name="connsiteY46" fmla="*/ 207034 h 816825"/>
                  <a:gd name="connsiteX47" fmla="*/ 489426 w 604760"/>
                  <a:gd name="connsiteY47" fmla="*/ 247290 h 816825"/>
                  <a:gd name="connsiteX48" fmla="*/ 477924 w 604760"/>
                  <a:gd name="connsiteY48" fmla="*/ 281796 h 816825"/>
                  <a:gd name="connsiteX49" fmla="*/ 500927 w 604760"/>
                  <a:gd name="connsiteY49" fmla="*/ 299049 h 816825"/>
                  <a:gd name="connsiteX50" fmla="*/ 523931 w 604760"/>
                  <a:gd name="connsiteY50" fmla="*/ 304800 h 816825"/>
                  <a:gd name="connsiteX51" fmla="*/ 587192 w 604760"/>
                  <a:gd name="connsiteY51" fmla="*/ 310551 h 816825"/>
                  <a:gd name="connsiteX52" fmla="*/ 604444 w 604760"/>
                  <a:gd name="connsiteY52" fmla="*/ 373811 h 816825"/>
                  <a:gd name="connsiteX53" fmla="*/ 604444 w 604760"/>
                  <a:gd name="connsiteY53" fmla="*/ 391064 h 816825"/>
                  <a:gd name="connsiteX54" fmla="*/ 541184 w 604760"/>
                  <a:gd name="connsiteY54" fmla="*/ 546340 h 816825"/>
                  <a:gd name="connsiteX55" fmla="*/ 541184 w 604760"/>
                  <a:gd name="connsiteY55" fmla="*/ 546340 h 816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04760" h="816825">
                    <a:moveTo>
                      <a:pt x="489426" y="529087"/>
                    </a:moveTo>
                    <a:lnTo>
                      <a:pt x="489426" y="529087"/>
                    </a:lnTo>
                    <a:cubicBezTo>
                      <a:pt x="462588" y="527170"/>
                      <a:pt x="435634" y="526480"/>
                      <a:pt x="408912" y="523336"/>
                    </a:cubicBezTo>
                    <a:cubicBezTo>
                      <a:pt x="402892" y="522628"/>
                      <a:pt x="394371" y="523007"/>
                      <a:pt x="391660" y="517585"/>
                    </a:cubicBezTo>
                    <a:cubicBezTo>
                      <a:pt x="382124" y="498513"/>
                      <a:pt x="396374" y="500332"/>
                      <a:pt x="403161" y="500332"/>
                    </a:cubicBezTo>
                    <a:lnTo>
                      <a:pt x="408912" y="442823"/>
                    </a:lnTo>
                    <a:cubicBezTo>
                      <a:pt x="391659" y="438989"/>
                      <a:pt x="374800" y="432301"/>
                      <a:pt x="357154" y="431321"/>
                    </a:cubicBezTo>
                    <a:cubicBezTo>
                      <a:pt x="339822" y="430358"/>
                      <a:pt x="305395" y="437072"/>
                      <a:pt x="305395" y="437072"/>
                    </a:cubicBezTo>
                    <a:lnTo>
                      <a:pt x="247886" y="448574"/>
                    </a:lnTo>
                    <a:cubicBezTo>
                      <a:pt x="232550" y="458159"/>
                      <a:pt x="217755" y="468668"/>
                      <a:pt x="201878" y="477328"/>
                    </a:cubicBezTo>
                    <a:cubicBezTo>
                      <a:pt x="196556" y="480231"/>
                      <a:pt x="190455" y="481414"/>
                      <a:pt x="184626" y="483079"/>
                    </a:cubicBezTo>
                    <a:cubicBezTo>
                      <a:pt x="134070" y="497524"/>
                      <a:pt x="185742" y="480790"/>
                      <a:pt x="144369" y="494581"/>
                    </a:cubicBezTo>
                    <a:cubicBezTo>
                      <a:pt x="142452" y="508000"/>
                      <a:pt x="141276" y="521546"/>
                      <a:pt x="138618" y="534838"/>
                    </a:cubicBezTo>
                    <a:cubicBezTo>
                      <a:pt x="132261" y="566624"/>
                      <a:pt x="132867" y="542007"/>
                      <a:pt x="132867" y="557841"/>
                    </a:cubicBezTo>
                    <a:lnTo>
                      <a:pt x="213380" y="592347"/>
                    </a:lnTo>
                    <a:lnTo>
                      <a:pt x="259388" y="609600"/>
                    </a:lnTo>
                    <a:cubicBezTo>
                      <a:pt x="265085" y="611672"/>
                      <a:pt x="272354" y="611064"/>
                      <a:pt x="276641" y="615351"/>
                    </a:cubicBezTo>
                    <a:cubicBezTo>
                      <a:pt x="284211" y="622921"/>
                      <a:pt x="282392" y="640904"/>
                      <a:pt x="282392" y="649857"/>
                    </a:cubicBezTo>
                    <a:lnTo>
                      <a:pt x="270890" y="655607"/>
                    </a:lnTo>
                    <a:cubicBezTo>
                      <a:pt x="263222" y="670943"/>
                      <a:pt x="254981" y="686006"/>
                      <a:pt x="247886" y="701615"/>
                    </a:cubicBezTo>
                    <a:cubicBezTo>
                      <a:pt x="245377" y="707134"/>
                      <a:pt x="244846" y="713446"/>
                      <a:pt x="242135" y="718868"/>
                    </a:cubicBezTo>
                    <a:cubicBezTo>
                      <a:pt x="239044" y="725050"/>
                      <a:pt x="233440" y="729805"/>
                      <a:pt x="230633" y="736121"/>
                    </a:cubicBezTo>
                    <a:cubicBezTo>
                      <a:pt x="210462" y="781505"/>
                      <a:pt x="232915" y="761437"/>
                      <a:pt x="201878" y="782128"/>
                    </a:cubicBezTo>
                    <a:cubicBezTo>
                      <a:pt x="198044" y="787879"/>
                      <a:pt x="196238" y="795718"/>
                      <a:pt x="190377" y="799381"/>
                    </a:cubicBezTo>
                    <a:cubicBezTo>
                      <a:pt x="180096" y="805807"/>
                      <a:pt x="167373" y="807049"/>
                      <a:pt x="155871" y="810883"/>
                    </a:cubicBezTo>
                    <a:cubicBezTo>
                      <a:pt x="133162" y="818453"/>
                      <a:pt x="144680" y="816634"/>
                      <a:pt x="121365" y="816634"/>
                    </a:cubicBezTo>
                    <a:lnTo>
                      <a:pt x="29350" y="776377"/>
                    </a:lnTo>
                    <a:cubicBezTo>
                      <a:pt x="25516" y="759124"/>
                      <a:pt x="22402" y="741696"/>
                      <a:pt x="17848" y="724619"/>
                    </a:cubicBezTo>
                    <a:cubicBezTo>
                      <a:pt x="8895" y="691044"/>
                      <a:pt x="2342" y="690537"/>
                      <a:pt x="595" y="655607"/>
                    </a:cubicBezTo>
                    <a:cubicBezTo>
                      <a:pt x="-745" y="628803"/>
                      <a:pt x="595" y="601932"/>
                      <a:pt x="595" y="575094"/>
                    </a:cubicBezTo>
                    <a:lnTo>
                      <a:pt x="595" y="414068"/>
                    </a:lnTo>
                    <a:cubicBezTo>
                      <a:pt x="16104" y="372712"/>
                      <a:pt x="15438" y="369604"/>
                      <a:pt x="35101" y="333555"/>
                    </a:cubicBezTo>
                    <a:cubicBezTo>
                      <a:pt x="40454" y="323742"/>
                      <a:pt x="47814" y="315015"/>
                      <a:pt x="52354" y="304800"/>
                    </a:cubicBezTo>
                    <a:cubicBezTo>
                      <a:pt x="63198" y="280401"/>
                      <a:pt x="70152" y="254387"/>
                      <a:pt x="81109" y="230038"/>
                    </a:cubicBezTo>
                    <a:cubicBezTo>
                      <a:pt x="87451" y="215944"/>
                      <a:pt x="97200" y="203605"/>
                      <a:pt x="104112" y="189781"/>
                    </a:cubicBezTo>
                    <a:cubicBezTo>
                      <a:pt x="106823" y="184359"/>
                      <a:pt x="106919" y="177827"/>
                      <a:pt x="109863" y="172528"/>
                    </a:cubicBezTo>
                    <a:cubicBezTo>
                      <a:pt x="116576" y="160444"/>
                      <a:pt x="123092" y="147798"/>
                      <a:pt x="132867" y="138023"/>
                    </a:cubicBezTo>
                    <a:cubicBezTo>
                      <a:pt x="138618" y="132272"/>
                      <a:pt x="145754" y="127632"/>
                      <a:pt x="150120" y="120770"/>
                    </a:cubicBezTo>
                    <a:cubicBezTo>
                      <a:pt x="188576" y="60339"/>
                      <a:pt x="153875" y="87595"/>
                      <a:pt x="190377" y="63260"/>
                    </a:cubicBezTo>
                    <a:cubicBezTo>
                      <a:pt x="194852" y="56547"/>
                      <a:pt x="214847" y="25860"/>
                      <a:pt x="219131" y="23004"/>
                    </a:cubicBezTo>
                    <a:cubicBezTo>
                      <a:pt x="229219" y="16279"/>
                      <a:pt x="241875" y="14443"/>
                      <a:pt x="253637" y="11502"/>
                    </a:cubicBezTo>
                    <a:cubicBezTo>
                      <a:pt x="282522" y="4281"/>
                      <a:pt x="269143" y="8251"/>
                      <a:pt x="293893" y="0"/>
                    </a:cubicBezTo>
                    <a:cubicBezTo>
                      <a:pt x="502842" y="5970"/>
                      <a:pt x="428055" y="5751"/>
                      <a:pt x="518180" y="5751"/>
                    </a:cubicBezTo>
                    <a:lnTo>
                      <a:pt x="552686" y="46007"/>
                    </a:lnTo>
                    <a:cubicBezTo>
                      <a:pt x="552640" y="46697"/>
                      <a:pt x="549051" y="143177"/>
                      <a:pt x="541184" y="166777"/>
                    </a:cubicBezTo>
                    <a:cubicBezTo>
                      <a:pt x="538998" y="173334"/>
                      <a:pt x="533111" y="178029"/>
                      <a:pt x="529682" y="184030"/>
                    </a:cubicBezTo>
                    <a:cubicBezTo>
                      <a:pt x="525429" y="191474"/>
                      <a:pt x="522724" y="199764"/>
                      <a:pt x="518180" y="207034"/>
                    </a:cubicBezTo>
                    <a:cubicBezTo>
                      <a:pt x="514911" y="212264"/>
                      <a:pt x="493170" y="238866"/>
                      <a:pt x="489426" y="247290"/>
                    </a:cubicBezTo>
                    <a:cubicBezTo>
                      <a:pt x="484502" y="258369"/>
                      <a:pt x="477924" y="281796"/>
                      <a:pt x="477924" y="281796"/>
                    </a:cubicBezTo>
                    <a:cubicBezTo>
                      <a:pt x="485592" y="287547"/>
                      <a:pt x="492354" y="294763"/>
                      <a:pt x="500927" y="299049"/>
                    </a:cubicBezTo>
                    <a:cubicBezTo>
                      <a:pt x="507997" y="302584"/>
                      <a:pt x="516096" y="303755"/>
                      <a:pt x="523931" y="304800"/>
                    </a:cubicBezTo>
                    <a:cubicBezTo>
                      <a:pt x="544919" y="307598"/>
                      <a:pt x="566105" y="308634"/>
                      <a:pt x="587192" y="310551"/>
                    </a:cubicBezTo>
                    <a:cubicBezTo>
                      <a:pt x="595734" y="336178"/>
                      <a:pt x="601193" y="347803"/>
                      <a:pt x="604444" y="373811"/>
                    </a:cubicBezTo>
                    <a:cubicBezTo>
                      <a:pt x="605157" y="379518"/>
                      <a:pt x="604444" y="385313"/>
                      <a:pt x="604444" y="391064"/>
                    </a:cubicBezTo>
                    <a:lnTo>
                      <a:pt x="541184" y="546340"/>
                    </a:lnTo>
                    <a:lnTo>
                      <a:pt x="541184" y="546340"/>
                    </a:lnTo>
                  </a:path>
                </a:pathLst>
              </a:cu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" name="Freeform 5"/>
              <p:cNvSpPr/>
              <p:nvPr/>
            </p:nvSpPr>
            <p:spPr>
              <a:xfrm rot="4248137">
                <a:off x="2703033" y="3577136"/>
                <a:ext cx="1105536" cy="719570"/>
              </a:xfrm>
              <a:custGeom>
                <a:avLst/>
                <a:gdLst>
                  <a:gd name="connsiteX0" fmla="*/ 569358 w 949343"/>
                  <a:gd name="connsiteY0" fmla="*/ 414068 h 672860"/>
                  <a:gd name="connsiteX1" fmla="*/ 569358 w 949343"/>
                  <a:gd name="connsiteY1" fmla="*/ 414068 h 672860"/>
                  <a:gd name="connsiteX2" fmla="*/ 621117 w 949343"/>
                  <a:gd name="connsiteY2" fmla="*/ 408317 h 672860"/>
                  <a:gd name="connsiteX3" fmla="*/ 655622 w 949343"/>
                  <a:gd name="connsiteY3" fmla="*/ 402566 h 672860"/>
                  <a:gd name="connsiteX4" fmla="*/ 649871 w 949343"/>
                  <a:gd name="connsiteY4" fmla="*/ 379562 h 672860"/>
                  <a:gd name="connsiteX5" fmla="*/ 615366 w 949343"/>
                  <a:gd name="connsiteY5" fmla="*/ 350807 h 672860"/>
                  <a:gd name="connsiteX6" fmla="*/ 603864 w 949343"/>
                  <a:gd name="connsiteY6" fmla="*/ 333554 h 672860"/>
                  <a:gd name="connsiteX7" fmla="*/ 626868 w 949343"/>
                  <a:gd name="connsiteY7" fmla="*/ 310551 h 672860"/>
                  <a:gd name="connsiteX8" fmla="*/ 644121 w 949343"/>
                  <a:gd name="connsiteY8" fmla="*/ 299049 h 672860"/>
                  <a:gd name="connsiteX9" fmla="*/ 678626 w 949343"/>
                  <a:gd name="connsiteY9" fmla="*/ 287547 h 672860"/>
                  <a:gd name="connsiteX10" fmla="*/ 695879 w 949343"/>
                  <a:gd name="connsiteY10" fmla="*/ 281796 h 672860"/>
                  <a:gd name="connsiteX11" fmla="*/ 713132 w 949343"/>
                  <a:gd name="connsiteY11" fmla="*/ 276045 h 672860"/>
                  <a:gd name="connsiteX12" fmla="*/ 816649 w 949343"/>
                  <a:gd name="connsiteY12" fmla="*/ 287547 h 672860"/>
                  <a:gd name="connsiteX13" fmla="*/ 845404 w 949343"/>
                  <a:gd name="connsiteY13" fmla="*/ 304800 h 672860"/>
                  <a:gd name="connsiteX14" fmla="*/ 839653 w 949343"/>
                  <a:gd name="connsiteY14" fmla="*/ 402566 h 672860"/>
                  <a:gd name="connsiteX15" fmla="*/ 816649 w 949343"/>
                  <a:gd name="connsiteY15" fmla="*/ 471577 h 672860"/>
                  <a:gd name="connsiteX16" fmla="*/ 833902 w 949343"/>
                  <a:gd name="connsiteY16" fmla="*/ 477328 h 672860"/>
                  <a:gd name="connsiteX17" fmla="*/ 851154 w 949343"/>
                  <a:gd name="connsiteY17" fmla="*/ 488830 h 672860"/>
                  <a:gd name="connsiteX18" fmla="*/ 891411 w 949343"/>
                  <a:gd name="connsiteY18" fmla="*/ 483079 h 672860"/>
                  <a:gd name="connsiteX19" fmla="*/ 908664 w 949343"/>
                  <a:gd name="connsiteY19" fmla="*/ 465826 h 672860"/>
                  <a:gd name="connsiteX20" fmla="*/ 925917 w 949343"/>
                  <a:gd name="connsiteY20" fmla="*/ 431320 h 672860"/>
                  <a:gd name="connsiteX21" fmla="*/ 937419 w 949343"/>
                  <a:gd name="connsiteY21" fmla="*/ 414068 h 672860"/>
                  <a:gd name="connsiteX22" fmla="*/ 948921 w 949343"/>
                  <a:gd name="connsiteY22" fmla="*/ 373811 h 672860"/>
                  <a:gd name="connsiteX23" fmla="*/ 948921 w 949343"/>
                  <a:gd name="connsiteY23" fmla="*/ 350807 h 672860"/>
                  <a:gd name="connsiteX24" fmla="*/ 856905 w 949343"/>
                  <a:gd name="connsiteY24" fmla="*/ 57509 h 672860"/>
                  <a:gd name="connsiteX25" fmla="*/ 546354 w 949343"/>
                  <a:gd name="connsiteY25" fmla="*/ 11502 h 672860"/>
                  <a:gd name="connsiteX26" fmla="*/ 477343 w 949343"/>
                  <a:gd name="connsiteY26" fmla="*/ 0 h 672860"/>
                  <a:gd name="connsiteX27" fmla="*/ 379577 w 949343"/>
                  <a:gd name="connsiteY27" fmla="*/ 34505 h 672860"/>
                  <a:gd name="connsiteX28" fmla="*/ 310566 w 949343"/>
                  <a:gd name="connsiteY28" fmla="*/ 132271 h 672860"/>
                  <a:gd name="connsiteX29" fmla="*/ 299064 w 949343"/>
                  <a:gd name="connsiteY29" fmla="*/ 149524 h 672860"/>
                  <a:gd name="connsiteX30" fmla="*/ 287562 w 949343"/>
                  <a:gd name="connsiteY30" fmla="*/ 166777 h 672860"/>
                  <a:gd name="connsiteX31" fmla="*/ 276060 w 949343"/>
                  <a:gd name="connsiteY31" fmla="*/ 201283 h 672860"/>
                  <a:gd name="connsiteX32" fmla="*/ 258807 w 949343"/>
                  <a:gd name="connsiteY32" fmla="*/ 258792 h 672860"/>
                  <a:gd name="connsiteX33" fmla="*/ 241554 w 949343"/>
                  <a:gd name="connsiteY33" fmla="*/ 276045 h 672860"/>
                  <a:gd name="connsiteX34" fmla="*/ 195547 w 949343"/>
                  <a:gd name="connsiteY34" fmla="*/ 310551 h 672860"/>
                  <a:gd name="connsiteX35" fmla="*/ 155290 w 949343"/>
                  <a:gd name="connsiteY35" fmla="*/ 322053 h 672860"/>
                  <a:gd name="connsiteX36" fmla="*/ 120785 w 949343"/>
                  <a:gd name="connsiteY36" fmla="*/ 345056 h 672860"/>
                  <a:gd name="connsiteX37" fmla="*/ 103532 w 949343"/>
                  <a:gd name="connsiteY37" fmla="*/ 350807 h 672860"/>
                  <a:gd name="connsiteX38" fmla="*/ 69026 w 949343"/>
                  <a:gd name="connsiteY38" fmla="*/ 373811 h 672860"/>
                  <a:gd name="connsiteX39" fmla="*/ 51773 w 949343"/>
                  <a:gd name="connsiteY39" fmla="*/ 385313 h 672860"/>
                  <a:gd name="connsiteX40" fmla="*/ 34521 w 949343"/>
                  <a:gd name="connsiteY40" fmla="*/ 396815 h 672860"/>
                  <a:gd name="connsiteX41" fmla="*/ 5766 w 949343"/>
                  <a:gd name="connsiteY41" fmla="*/ 454324 h 672860"/>
                  <a:gd name="connsiteX42" fmla="*/ 15 w 949343"/>
                  <a:gd name="connsiteY42" fmla="*/ 477328 h 672860"/>
                  <a:gd name="connsiteX43" fmla="*/ 34521 w 949343"/>
                  <a:gd name="connsiteY43" fmla="*/ 598098 h 672860"/>
                  <a:gd name="connsiteX44" fmla="*/ 57524 w 949343"/>
                  <a:gd name="connsiteY44" fmla="*/ 644105 h 672860"/>
                  <a:gd name="connsiteX45" fmla="*/ 69026 w 949343"/>
                  <a:gd name="connsiteY45" fmla="*/ 661358 h 672860"/>
                  <a:gd name="connsiteX46" fmla="*/ 92030 w 949343"/>
                  <a:gd name="connsiteY46" fmla="*/ 672860 h 672860"/>
                  <a:gd name="connsiteX47" fmla="*/ 379577 w 949343"/>
                  <a:gd name="connsiteY47" fmla="*/ 638354 h 672860"/>
                  <a:gd name="connsiteX48" fmla="*/ 322068 w 949343"/>
                  <a:gd name="connsiteY48" fmla="*/ 437071 h 672860"/>
                  <a:gd name="connsiteX49" fmla="*/ 494596 w 949343"/>
                  <a:gd name="connsiteY49" fmla="*/ 517585 h 672860"/>
                  <a:gd name="connsiteX50" fmla="*/ 511849 w 949343"/>
                  <a:gd name="connsiteY50" fmla="*/ 563592 h 672860"/>
                  <a:gd name="connsiteX51" fmla="*/ 534853 w 949343"/>
                  <a:gd name="connsiteY51" fmla="*/ 569343 h 672860"/>
                  <a:gd name="connsiteX52" fmla="*/ 580860 w 949343"/>
                  <a:gd name="connsiteY52" fmla="*/ 586596 h 672860"/>
                  <a:gd name="connsiteX53" fmla="*/ 644121 w 949343"/>
                  <a:gd name="connsiteY53" fmla="*/ 569343 h 672860"/>
                  <a:gd name="connsiteX54" fmla="*/ 655622 w 949343"/>
                  <a:gd name="connsiteY54" fmla="*/ 552090 h 672860"/>
                  <a:gd name="connsiteX55" fmla="*/ 638370 w 949343"/>
                  <a:gd name="connsiteY55" fmla="*/ 517585 h 672860"/>
                  <a:gd name="connsiteX56" fmla="*/ 621117 w 949343"/>
                  <a:gd name="connsiteY56" fmla="*/ 506083 h 672860"/>
                  <a:gd name="connsiteX57" fmla="*/ 603864 w 949343"/>
                  <a:gd name="connsiteY57" fmla="*/ 500332 h 672860"/>
                  <a:gd name="connsiteX58" fmla="*/ 592362 w 949343"/>
                  <a:gd name="connsiteY58" fmla="*/ 483079 h 672860"/>
                  <a:gd name="connsiteX59" fmla="*/ 569358 w 949343"/>
                  <a:gd name="connsiteY59" fmla="*/ 414068 h 672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949343" h="672860">
                    <a:moveTo>
                      <a:pt x="569358" y="414068"/>
                    </a:moveTo>
                    <a:lnTo>
                      <a:pt x="569358" y="414068"/>
                    </a:lnTo>
                    <a:cubicBezTo>
                      <a:pt x="586611" y="412151"/>
                      <a:pt x="603910" y="410611"/>
                      <a:pt x="621117" y="408317"/>
                    </a:cubicBezTo>
                    <a:cubicBezTo>
                      <a:pt x="632675" y="406776"/>
                      <a:pt x="647377" y="410811"/>
                      <a:pt x="655622" y="402566"/>
                    </a:cubicBezTo>
                    <a:cubicBezTo>
                      <a:pt x="661211" y="396977"/>
                      <a:pt x="653792" y="386425"/>
                      <a:pt x="649871" y="379562"/>
                    </a:cubicBezTo>
                    <a:cubicBezTo>
                      <a:pt x="643058" y="367639"/>
                      <a:pt x="626361" y="358137"/>
                      <a:pt x="615366" y="350807"/>
                    </a:cubicBezTo>
                    <a:cubicBezTo>
                      <a:pt x="611532" y="345056"/>
                      <a:pt x="605000" y="340372"/>
                      <a:pt x="603864" y="333554"/>
                    </a:cubicBezTo>
                    <a:cubicBezTo>
                      <a:pt x="600325" y="312321"/>
                      <a:pt x="615072" y="316449"/>
                      <a:pt x="626868" y="310551"/>
                    </a:cubicBezTo>
                    <a:cubicBezTo>
                      <a:pt x="633050" y="307460"/>
                      <a:pt x="637805" y="301856"/>
                      <a:pt x="644121" y="299049"/>
                    </a:cubicBezTo>
                    <a:cubicBezTo>
                      <a:pt x="655200" y="294125"/>
                      <a:pt x="667124" y="291381"/>
                      <a:pt x="678626" y="287547"/>
                    </a:cubicBezTo>
                    <a:lnTo>
                      <a:pt x="695879" y="281796"/>
                    </a:lnTo>
                    <a:lnTo>
                      <a:pt x="713132" y="276045"/>
                    </a:lnTo>
                    <a:cubicBezTo>
                      <a:pt x="732696" y="277442"/>
                      <a:pt x="787763" y="276715"/>
                      <a:pt x="816649" y="287547"/>
                    </a:cubicBezTo>
                    <a:cubicBezTo>
                      <a:pt x="836992" y="295176"/>
                      <a:pt x="835199" y="294595"/>
                      <a:pt x="845404" y="304800"/>
                    </a:cubicBezTo>
                    <a:lnTo>
                      <a:pt x="839653" y="402566"/>
                    </a:lnTo>
                    <a:cubicBezTo>
                      <a:pt x="823511" y="425165"/>
                      <a:pt x="796820" y="441833"/>
                      <a:pt x="816649" y="471577"/>
                    </a:cubicBezTo>
                    <a:cubicBezTo>
                      <a:pt x="820012" y="476621"/>
                      <a:pt x="828151" y="475411"/>
                      <a:pt x="833902" y="477328"/>
                    </a:cubicBezTo>
                    <a:cubicBezTo>
                      <a:pt x="839653" y="481162"/>
                      <a:pt x="844277" y="488142"/>
                      <a:pt x="851154" y="488830"/>
                    </a:cubicBezTo>
                    <a:cubicBezTo>
                      <a:pt x="864642" y="490179"/>
                      <a:pt x="878825" y="488113"/>
                      <a:pt x="891411" y="483079"/>
                    </a:cubicBezTo>
                    <a:cubicBezTo>
                      <a:pt x="898962" y="480058"/>
                      <a:pt x="903457" y="472074"/>
                      <a:pt x="908664" y="465826"/>
                    </a:cubicBezTo>
                    <a:cubicBezTo>
                      <a:pt x="929267" y="441102"/>
                      <a:pt x="912947" y="457258"/>
                      <a:pt x="925917" y="431320"/>
                    </a:cubicBezTo>
                    <a:cubicBezTo>
                      <a:pt x="929008" y="425138"/>
                      <a:pt x="933585" y="419819"/>
                      <a:pt x="937419" y="414068"/>
                    </a:cubicBezTo>
                    <a:cubicBezTo>
                      <a:pt x="941239" y="402609"/>
                      <a:pt x="947477" y="385365"/>
                      <a:pt x="948921" y="373811"/>
                    </a:cubicBezTo>
                    <a:cubicBezTo>
                      <a:pt x="949872" y="366202"/>
                      <a:pt x="948921" y="358475"/>
                      <a:pt x="948921" y="350807"/>
                    </a:cubicBezTo>
                    <a:lnTo>
                      <a:pt x="856905" y="57509"/>
                    </a:lnTo>
                    <a:lnTo>
                      <a:pt x="546354" y="11502"/>
                    </a:lnTo>
                    <a:lnTo>
                      <a:pt x="477343" y="0"/>
                    </a:lnTo>
                    <a:lnTo>
                      <a:pt x="379577" y="34505"/>
                    </a:lnTo>
                    <a:cubicBezTo>
                      <a:pt x="325448" y="108934"/>
                      <a:pt x="348029" y="76077"/>
                      <a:pt x="310566" y="132271"/>
                    </a:cubicBezTo>
                    <a:lnTo>
                      <a:pt x="299064" y="149524"/>
                    </a:lnTo>
                    <a:cubicBezTo>
                      <a:pt x="295230" y="155275"/>
                      <a:pt x="289748" y="160220"/>
                      <a:pt x="287562" y="166777"/>
                    </a:cubicBezTo>
                    <a:cubicBezTo>
                      <a:pt x="283728" y="178279"/>
                      <a:pt x="279001" y="189521"/>
                      <a:pt x="276060" y="201283"/>
                    </a:cubicBezTo>
                    <a:cubicBezTo>
                      <a:pt x="273454" y="211708"/>
                      <a:pt x="263474" y="254125"/>
                      <a:pt x="258807" y="258792"/>
                    </a:cubicBezTo>
                    <a:cubicBezTo>
                      <a:pt x="253056" y="264543"/>
                      <a:pt x="247849" y="270895"/>
                      <a:pt x="241554" y="276045"/>
                    </a:cubicBezTo>
                    <a:cubicBezTo>
                      <a:pt x="226718" y="288184"/>
                      <a:pt x="214144" y="305902"/>
                      <a:pt x="195547" y="310551"/>
                    </a:cubicBezTo>
                    <a:cubicBezTo>
                      <a:pt x="190132" y="311905"/>
                      <a:pt x="162041" y="318303"/>
                      <a:pt x="155290" y="322053"/>
                    </a:cubicBezTo>
                    <a:cubicBezTo>
                      <a:pt x="143206" y="328766"/>
                      <a:pt x="133899" y="340685"/>
                      <a:pt x="120785" y="345056"/>
                    </a:cubicBezTo>
                    <a:cubicBezTo>
                      <a:pt x="115034" y="346973"/>
                      <a:pt x="108831" y="347863"/>
                      <a:pt x="103532" y="350807"/>
                    </a:cubicBezTo>
                    <a:cubicBezTo>
                      <a:pt x="91448" y="357520"/>
                      <a:pt x="80528" y="366143"/>
                      <a:pt x="69026" y="373811"/>
                    </a:cubicBezTo>
                    <a:lnTo>
                      <a:pt x="51773" y="385313"/>
                    </a:lnTo>
                    <a:lnTo>
                      <a:pt x="34521" y="396815"/>
                    </a:lnTo>
                    <a:cubicBezTo>
                      <a:pt x="3152" y="443867"/>
                      <a:pt x="17146" y="414496"/>
                      <a:pt x="5766" y="454324"/>
                    </a:cubicBezTo>
                    <a:cubicBezTo>
                      <a:pt x="-591" y="476574"/>
                      <a:pt x="15" y="464510"/>
                      <a:pt x="15" y="477328"/>
                    </a:cubicBezTo>
                    <a:lnTo>
                      <a:pt x="34521" y="598098"/>
                    </a:lnTo>
                    <a:cubicBezTo>
                      <a:pt x="42189" y="613434"/>
                      <a:pt x="49314" y="629053"/>
                      <a:pt x="57524" y="644105"/>
                    </a:cubicBezTo>
                    <a:cubicBezTo>
                      <a:pt x="60834" y="650173"/>
                      <a:pt x="63275" y="657524"/>
                      <a:pt x="69026" y="661358"/>
                    </a:cubicBezTo>
                    <a:cubicBezTo>
                      <a:pt x="93890" y="677934"/>
                      <a:pt x="92030" y="656692"/>
                      <a:pt x="92030" y="672860"/>
                    </a:cubicBezTo>
                    <a:lnTo>
                      <a:pt x="379577" y="638354"/>
                    </a:lnTo>
                    <a:lnTo>
                      <a:pt x="322068" y="437071"/>
                    </a:lnTo>
                    <a:lnTo>
                      <a:pt x="494596" y="517585"/>
                    </a:lnTo>
                    <a:cubicBezTo>
                      <a:pt x="500347" y="532921"/>
                      <a:pt x="501793" y="550664"/>
                      <a:pt x="511849" y="563592"/>
                    </a:cubicBezTo>
                    <a:cubicBezTo>
                      <a:pt x="516702" y="569831"/>
                      <a:pt x="527452" y="566568"/>
                      <a:pt x="534853" y="569343"/>
                    </a:cubicBezTo>
                    <a:cubicBezTo>
                      <a:pt x="594999" y="591898"/>
                      <a:pt x="521812" y="571834"/>
                      <a:pt x="580860" y="586596"/>
                    </a:cubicBezTo>
                    <a:cubicBezTo>
                      <a:pt x="608074" y="583194"/>
                      <a:pt x="625481" y="587984"/>
                      <a:pt x="644121" y="569343"/>
                    </a:cubicBezTo>
                    <a:cubicBezTo>
                      <a:pt x="649008" y="564456"/>
                      <a:pt x="651788" y="557841"/>
                      <a:pt x="655622" y="552090"/>
                    </a:cubicBezTo>
                    <a:cubicBezTo>
                      <a:pt x="650945" y="538059"/>
                      <a:pt x="649517" y="528732"/>
                      <a:pt x="638370" y="517585"/>
                    </a:cubicBezTo>
                    <a:cubicBezTo>
                      <a:pt x="633483" y="512698"/>
                      <a:pt x="627299" y="509174"/>
                      <a:pt x="621117" y="506083"/>
                    </a:cubicBezTo>
                    <a:cubicBezTo>
                      <a:pt x="615695" y="503372"/>
                      <a:pt x="609615" y="502249"/>
                      <a:pt x="603864" y="500332"/>
                    </a:cubicBezTo>
                    <a:lnTo>
                      <a:pt x="592362" y="483079"/>
                    </a:lnTo>
                    <a:lnTo>
                      <a:pt x="569358" y="41406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50000"/>
                      <a:tint val="66000"/>
                      <a:satMod val="160000"/>
                    </a:schemeClr>
                  </a:gs>
                  <a:gs pos="50000">
                    <a:schemeClr val="tx2">
                      <a:lumMod val="50000"/>
                      <a:tint val="44500"/>
                      <a:satMod val="160000"/>
                    </a:schemeClr>
                  </a:gs>
                  <a:gs pos="100000">
                    <a:schemeClr val="tx2">
                      <a:lumMod val="5000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5374321" y="3888299"/>
                <a:ext cx="621102" cy="414068"/>
              </a:xfrm>
              <a:custGeom>
                <a:avLst/>
                <a:gdLst>
                  <a:gd name="connsiteX0" fmla="*/ 80513 w 621102"/>
                  <a:gd name="connsiteY0" fmla="*/ 132271 h 414068"/>
                  <a:gd name="connsiteX1" fmla="*/ 80513 w 621102"/>
                  <a:gd name="connsiteY1" fmla="*/ 132271 h 414068"/>
                  <a:gd name="connsiteX2" fmla="*/ 34505 w 621102"/>
                  <a:gd name="connsiteY2" fmla="*/ 166777 h 414068"/>
                  <a:gd name="connsiteX3" fmla="*/ 11502 w 621102"/>
                  <a:gd name="connsiteY3" fmla="*/ 201283 h 414068"/>
                  <a:gd name="connsiteX4" fmla="*/ 5751 w 621102"/>
                  <a:gd name="connsiteY4" fmla="*/ 230037 h 414068"/>
                  <a:gd name="connsiteX5" fmla="*/ 0 w 621102"/>
                  <a:gd name="connsiteY5" fmla="*/ 253041 h 414068"/>
                  <a:gd name="connsiteX6" fmla="*/ 23003 w 621102"/>
                  <a:gd name="connsiteY6" fmla="*/ 327803 h 414068"/>
                  <a:gd name="connsiteX7" fmla="*/ 46007 w 621102"/>
                  <a:gd name="connsiteY7" fmla="*/ 339305 h 414068"/>
                  <a:gd name="connsiteX8" fmla="*/ 63260 w 621102"/>
                  <a:gd name="connsiteY8" fmla="*/ 356558 h 414068"/>
                  <a:gd name="connsiteX9" fmla="*/ 97766 w 621102"/>
                  <a:gd name="connsiteY9" fmla="*/ 368060 h 414068"/>
                  <a:gd name="connsiteX10" fmla="*/ 126520 w 621102"/>
                  <a:gd name="connsiteY10" fmla="*/ 385313 h 414068"/>
                  <a:gd name="connsiteX11" fmla="*/ 143773 w 621102"/>
                  <a:gd name="connsiteY11" fmla="*/ 391064 h 414068"/>
                  <a:gd name="connsiteX12" fmla="*/ 161026 w 621102"/>
                  <a:gd name="connsiteY12" fmla="*/ 402566 h 414068"/>
                  <a:gd name="connsiteX13" fmla="*/ 195532 w 621102"/>
                  <a:gd name="connsiteY13" fmla="*/ 414068 h 414068"/>
                  <a:gd name="connsiteX14" fmla="*/ 247290 w 621102"/>
                  <a:gd name="connsiteY14" fmla="*/ 396815 h 414068"/>
                  <a:gd name="connsiteX15" fmla="*/ 299049 w 621102"/>
                  <a:gd name="connsiteY15" fmla="*/ 379562 h 414068"/>
                  <a:gd name="connsiteX16" fmla="*/ 327803 w 621102"/>
                  <a:gd name="connsiteY16" fmla="*/ 345056 h 414068"/>
                  <a:gd name="connsiteX17" fmla="*/ 333554 w 621102"/>
                  <a:gd name="connsiteY17" fmla="*/ 327803 h 414068"/>
                  <a:gd name="connsiteX18" fmla="*/ 322053 w 621102"/>
                  <a:gd name="connsiteY18" fmla="*/ 310551 h 414068"/>
                  <a:gd name="connsiteX19" fmla="*/ 310551 w 621102"/>
                  <a:gd name="connsiteY19" fmla="*/ 276045 h 414068"/>
                  <a:gd name="connsiteX20" fmla="*/ 339305 w 621102"/>
                  <a:gd name="connsiteY20" fmla="*/ 230037 h 414068"/>
                  <a:gd name="connsiteX21" fmla="*/ 356558 w 621102"/>
                  <a:gd name="connsiteY21" fmla="*/ 224286 h 414068"/>
                  <a:gd name="connsiteX22" fmla="*/ 373811 w 621102"/>
                  <a:gd name="connsiteY22" fmla="*/ 287547 h 414068"/>
                  <a:gd name="connsiteX23" fmla="*/ 391064 w 621102"/>
                  <a:gd name="connsiteY23" fmla="*/ 322052 h 414068"/>
                  <a:gd name="connsiteX24" fmla="*/ 379562 w 621102"/>
                  <a:gd name="connsiteY24" fmla="*/ 339305 h 414068"/>
                  <a:gd name="connsiteX25" fmla="*/ 362309 w 621102"/>
                  <a:gd name="connsiteY25" fmla="*/ 356558 h 414068"/>
                  <a:gd name="connsiteX26" fmla="*/ 356558 w 621102"/>
                  <a:gd name="connsiteY26" fmla="*/ 373811 h 414068"/>
                  <a:gd name="connsiteX27" fmla="*/ 391064 w 621102"/>
                  <a:gd name="connsiteY27" fmla="*/ 391064 h 414068"/>
                  <a:gd name="connsiteX28" fmla="*/ 408317 w 621102"/>
                  <a:gd name="connsiteY28" fmla="*/ 396815 h 414068"/>
                  <a:gd name="connsiteX29" fmla="*/ 500332 w 621102"/>
                  <a:gd name="connsiteY29" fmla="*/ 391064 h 414068"/>
                  <a:gd name="connsiteX30" fmla="*/ 511834 w 621102"/>
                  <a:gd name="connsiteY30" fmla="*/ 368060 h 414068"/>
                  <a:gd name="connsiteX31" fmla="*/ 529087 w 621102"/>
                  <a:gd name="connsiteY31" fmla="*/ 333554 h 414068"/>
                  <a:gd name="connsiteX32" fmla="*/ 546339 w 621102"/>
                  <a:gd name="connsiteY32" fmla="*/ 299049 h 414068"/>
                  <a:gd name="connsiteX33" fmla="*/ 598098 w 621102"/>
                  <a:gd name="connsiteY33" fmla="*/ 270294 h 414068"/>
                  <a:gd name="connsiteX34" fmla="*/ 615351 w 621102"/>
                  <a:gd name="connsiteY34" fmla="*/ 218536 h 414068"/>
                  <a:gd name="connsiteX35" fmla="*/ 621102 w 621102"/>
                  <a:gd name="connsiteY35" fmla="*/ 201283 h 414068"/>
                  <a:gd name="connsiteX36" fmla="*/ 586596 w 621102"/>
                  <a:gd name="connsiteY36" fmla="*/ 166777 h 414068"/>
                  <a:gd name="connsiteX37" fmla="*/ 575094 w 621102"/>
                  <a:gd name="connsiteY37" fmla="*/ 149524 h 414068"/>
                  <a:gd name="connsiteX38" fmla="*/ 557841 w 621102"/>
                  <a:gd name="connsiteY38" fmla="*/ 143773 h 414068"/>
                  <a:gd name="connsiteX39" fmla="*/ 534837 w 621102"/>
                  <a:gd name="connsiteY39" fmla="*/ 132271 h 414068"/>
                  <a:gd name="connsiteX40" fmla="*/ 477328 w 621102"/>
                  <a:gd name="connsiteY40" fmla="*/ 115019 h 414068"/>
                  <a:gd name="connsiteX41" fmla="*/ 442822 w 621102"/>
                  <a:gd name="connsiteY41" fmla="*/ 109268 h 414068"/>
                  <a:gd name="connsiteX42" fmla="*/ 425570 w 621102"/>
                  <a:gd name="connsiteY42" fmla="*/ 103517 h 414068"/>
                  <a:gd name="connsiteX43" fmla="*/ 362309 w 621102"/>
                  <a:gd name="connsiteY43" fmla="*/ 92015 h 414068"/>
                  <a:gd name="connsiteX44" fmla="*/ 345056 w 621102"/>
                  <a:gd name="connsiteY44" fmla="*/ 86264 h 414068"/>
                  <a:gd name="connsiteX45" fmla="*/ 304800 w 621102"/>
                  <a:gd name="connsiteY45" fmla="*/ 80513 h 414068"/>
                  <a:gd name="connsiteX46" fmla="*/ 281796 w 621102"/>
                  <a:gd name="connsiteY46" fmla="*/ 74762 h 414068"/>
                  <a:gd name="connsiteX47" fmla="*/ 253041 w 621102"/>
                  <a:gd name="connsiteY47" fmla="*/ 69011 h 414068"/>
                  <a:gd name="connsiteX48" fmla="*/ 184030 w 621102"/>
                  <a:gd name="connsiteY48" fmla="*/ 57509 h 414068"/>
                  <a:gd name="connsiteX49" fmla="*/ 178279 w 621102"/>
                  <a:gd name="connsiteY49" fmla="*/ 40256 h 414068"/>
                  <a:gd name="connsiteX50" fmla="*/ 161026 w 621102"/>
                  <a:gd name="connsiteY50" fmla="*/ 0 h 414068"/>
                  <a:gd name="connsiteX51" fmla="*/ 149524 w 621102"/>
                  <a:gd name="connsiteY51" fmla="*/ 46007 h 414068"/>
                  <a:gd name="connsiteX52" fmla="*/ 161026 w 621102"/>
                  <a:gd name="connsiteY52" fmla="*/ 132271 h 414068"/>
                  <a:gd name="connsiteX53" fmla="*/ 80513 w 621102"/>
                  <a:gd name="connsiteY53" fmla="*/ 132271 h 414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621102" h="414068">
                    <a:moveTo>
                      <a:pt x="80513" y="132271"/>
                    </a:moveTo>
                    <a:lnTo>
                      <a:pt x="80513" y="132271"/>
                    </a:lnTo>
                    <a:cubicBezTo>
                      <a:pt x="65177" y="143773"/>
                      <a:pt x="48060" y="153222"/>
                      <a:pt x="34505" y="166777"/>
                    </a:cubicBezTo>
                    <a:cubicBezTo>
                      <a:pt x="24730" y="176552"/>
                      <a:pt x="11502" y="201283"/>
                      <a:pt x="11502" y="201283"/>
                    </a:cubicBezTo>
                    <a:cubicBezTo>
                      <a:pt x="9585" y="210868"/>
                      <a:pt x="7871" y="220495"/>
                      <a:pt x="5751" y="230037"/>
                    </a:cubicBezTo>
                    <a:cubicBezTo>
                      <a:pt x="4036" y="237753"/>
                      <a:pt x="0" y="245137"/>
                      <a:pt x="0" y="253041"/>
                    </a:cubicBezTo>
                    <a:cubicBezTo>
                      <a:pt x="0" y="279768"/>
                      <a:pt x="2961" y="307761"/>
                      <a:pt x="23003" y="327803"/>
                    </a:cubicBezTo>
                    <a:cubicBezTo>
                      <a:pt x="29065" y="333865"/>
                      <a:pt x="39031" y="334322"/>
                      <a:pt x="46007" y="339305"/>
                    </a:cubicBezTo>
                    <a:cubicBezTo>
                      <a:pt x="52625" y="344032"/>
                      <a:pt x="56150" y="352608"/>
                      <a:pt x="63260" y="356558"/>
                    </a:cubicBezTo>
                    <a:cubicBezTo>
                      <a:pt x="73858" y="362446"/>
                      <a:pt x="87370" y="361822"/>
                      <a:pt x="97766" y="368060"/>
                    </a:cubicBezTo>
                    <a:cubicBezTo>
                      <a:pt x="107351" y="373811"/>
                      <a:pt x="116522" y="380314"/>
                      <a:pt x="126520" y="385313"/>
                    </a:cubicBezTo>
                    <a:cubicBezTo>
                      <a:pt x="131942" y="388024"/>
                      <a:pt x="138351" y="388353"/>
                      <a:pt x="143773" y="391064"/>
                    </a:cubicBezTo>
                    <a:cubicBezTo>
                      <a:pt x="149955" y="394155"/>
                      <a:pt x="154710" y="399759"/>
                      <a:pt x="161026" y="402566"/>
                    </a:cubicBezTo>
                    <a:cubicBezTo>
                      <a:pt x="172105" y="407490"/>
                      <a:pt x="195532" y="414068"/>
                      <a:pt x="195532" y="414068"/>
                    </a:cubicBezTo>
                    <a:cubicBezTo>
                      <a:pt x="239607" y="403049"/>
                      <a:pt x="196758" y="414862"/>
                      <a:pt x="247290" y="396815"/>
                    </a:cubicBezTo>
                    <a:cubicBezTo>
                      <a:pt x="264417" y="390698"/>
                      <a:pt x="299049" y="379562"/>
                      <a:pt x="299049" y="379562"/>
                    </a:cubicBezTo>
                    <a:cubicBezTo>
                      <a:pt x="311770" y="366841"/>
                      <a:pt x="319796" y="361071"/>
                      <a:pt x="327803" y="345056"/>
                    </a:cubicBezTo>
                    <a:cubicBezTo>
                      <a:pt x="330514" y="339634"/>
                      <a:pt x="331637" y="333554"/>
                      <a:pt x="333554" y="327803"/>
                    </a:cubicBezTo>
                    <a:cubicBezTo>
                      <a:pt x="329720" y="322052"/>
                      <a:pt x="324860" y="316867"/>
                      <a:pt x="322053" y="310551"/>
                    </a:cubicBezTo>
                    <a:cubicBezTo>
                      <a:pt x="317129" y="299472"/>
                      <a:pt x="310551" y="276045"/>
                      <a:pt x="310551" y="276045"/>
                    </a:cubicBezTo>
                    <a:cubicBezTo>
                      <a:pt x="321041" y="244575"/>
                      <a:pt x="313788" y="242796"/>
                      <a:pt x="339305" y="230037"/>
                    </a:cubicBezTo>
                    <a:cubicBezTo>
                      <a:pt x="344727" y="227326"/>
                      <a:pt x="350807" y="226203"/>
                      <a:pt x="356558" y="224286"/>
                    </a:cubicBezTo>
                    <a:cubicBezTo>
                      <a:pt x="400934" y="235380"/>
                      <a:pt x="373811" y="220538"/>
                      <a:pt x="373811" y="287547"/>
                    </a:cubicBezTo>
                    <a:cubicBezTo>
                      <a:pt x="373811" y="299453"/>
                      <a:pt x="385248" y="313329"/>
                      <a:pt x="391064" y="322052"/>
                    </a:cubicBezTo>
                    <a:cubicBezTo>
                      <a:pt x="387230" y="327803"/>
                      <a:pt x="383987" y="333995"/>
                      <a:pt x="379562" y="339305"/>
                    </a:cubicBezTo>
                    <a:cubicBezTo>
                      <a:pt x="374355" y="345553"/>
                      <a:pt x="366820" y="349791"/>
                      <a:pt x="362309" y="356558"/>
                    </a:cubicBezTo>
                    <a:cubicBezTo>
                      <a:pt x="358946" y="361602"/>
                      <a:pt x="358475" y="368060"/>
                      <a:pt x="356558" y="373811"/>
                    </a:cubicBezTo>
                    <a:cubicBezTo>
                      <a:pt x="399924" y="388266"/>
                      <a:pt x="346470" y="368767"/>
                      <a:pt x="391064" y="391064"/>
                    </a:cubicBezTo>
                    <a:cubicBezTo>
                      <a:pt x="396486" y="393775"/>
                      <a:pt x="402566" y="394898"/>
                      <a:pt x="408317" y="396815"/>
                    </a:cubicBezTo>
                    <a:cubicBezTo>
                      <a:pt x="438989" y="394898"/>
                      <a:pt x="470722" y="399289"/>
                      <a:pt x="500332" y="391064"/>
                    </a:cubicBezTo>
                    <a:cubicBezTo>
                      <a:pt x="508592" y="388769"/>
                      <a:pt x="508457" y="375940"/>
                      <a:pt x="511834" y="368060"/>
                    </a:cubicBezTo>
                    <a:cubicBezTo>
                      <a:pt x="526120" y="334726"/>
                      <a:pt x="506983" y="366710"/>
                      <a:pt x="529087" y="333554"/>
                    </a:cubicBezTo>
                    <a:cubicBezTo>
                      <a:pt x="533189" y="321247"/>
                      <a:pt x="535846" y="308231"/>
                      <a:pt x="546339" y="299049"/>
                    </a:cubicBezTo>
                    <a:cubicBezTo>
                      <a:pt x="570677" y="277753"/>
                      <a:pt x="574401" y="278193"/>
                      <a:pt x="598098" y="270294"/>
                    </a:cubicBezTo>
                    <a:lnTo>
                      <a:pt x="615351" y="218536"/>
                    </a:lnTo>
                    <a:lnTo>
                      <a:pt x="621102" y="201283"/>
                    </a:lnTo>
                    <a:cubicBezTo>
                      <a:pt x="564717" y="126103"/>
                      <a:pt x="637052" y="217233"/>
                      <a:pt x="586596" y="166777"/>
                    </a:cubicBezTo>
                    <a:cubicBezTo>
                      <a:pt x="581709" y="161890"/>
                      <a:pt x="580491" y="153842"/>
                      <a:pt x="575094" y="149524"/>
                    </a:cubicBezTo>
                    <a:cubicBezTo>
                      <a:pt x="570360" y="145737"/>
                      <a:pt x="563413" y="146161"/>
                      <a:pt x="557841" y="143773"/>
                    </a:cubicBezTo>
                    <a:cubicBezTo>
                      <a:pt x="549961" y="140396"/>
                      <a:pt x="542797" y="135455"/>
                      <a:pt x="534837" y="132271"/>
                    </a:cubicBezTo>
                    <a:cubicBezTo>
                      <a:pt x="520156" y="126398"/>
                      <a:pt x="494282" y="118409"/>
                      <a:pt x="477328" y="115019"/>
                    </a:cubicBezTo>
                    <a:cubicBezTo>
                      <a:pt x="465894" y="112732"/>
                      <a:pt x="454324" y="111185"/>
                      <a:pt x="442822" y="109268"/>
                    </a:cubicBezTo>
                    <a:cubicBezTo>
                      <a:pt x="437071" y="107351"/>
                      <a:pt x="431451" y="104987"/>
                      <a:pt x="425570" y="103517"/>
                    </a:cubicBezTo>
                    <a:cubicBezTo>
                      <a:pt x="383714" y="93053"/>
                      <a:pt x="408446" y="102268"/>
                      <a:pt x="362309" y="92015"/>
                    </a:cubicBezTo>
                    <a:cubicBezTo>
                      <a:pt x="356391" y="90700"/>
                      <a:pt x="351000" y="87453"/>
                      <a:pt x="345056" y="86264"/>
                    </a:cubicBezTo>
                    <a:cubicBezTo>
                      <a:pt x="331764" y="83606"/>
                      <a:pt x="318136" y="82938"/>
                      <a:pt x="304800" y="80513"/>
                    </a:cubicBezTo>
                    <a:cubicBezTo>
                      <a:pt x="297024" y="79099"/>
                      <a:pt x="289512" y="76477"/>
                      <a:pt x="281796" y="74762"/>
                    </a:cubicBezTo>
                    <a:cubicBezTo>
                      <a:pt x="272254" y="72642"/>
                      <a:pt x="262667" y="70710"/>
                      <a:pt x="253041" y="69011"/>
                    </a:cubicBezTo>
                    <a:lnTo>
                      <a:pt x="184030" y="57509"/>
                    </a:lnTo>
                    <a:cubicBezTo>
                      <a:pt x="182113" y="51758"/>
                      <a:pt x="180667" y="45828"/>
                      <a:pt x="178279" y="40256"/>
                    </a:cubicBezTo>
                    <a:cubicBezTo>
                      <a:pt x="156958" y="-9493"/>
                      <a:pt x="174514" y="40462"/>
                      <a:pt x="161026" y="0"/>
                    </a:cubicBezTo>
                    <a:cubicBezTo>
                      <a:pt x="156487" y="13615"/>
                      <a:pt x="149524" y="32126"/>
                      <a:pt x="149524" y="46007"/>
                    </a:cubicBezTo>
                    <a:cubicBezTo>
                      <a:pt x="149524" y="102298"/>
                      <a:pt x="149617" y="98047"/>
                      <a:pt x="161026" y="132271"/>
                    </a:cubicBezTo>
                    <a:cubicBezTo>
                      <a:pt x="148001" y="171347"/>
                      <a:pt x="93932" y="132271"/>
                      <a:pt x="80513" y="1322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19523" name="Group 17"/>
              <p:cNvGrpSpPr>
                <a:grpSpLocks/>
              </p:cNvGrpSpPr>
              <p:nvPr/>
            </p:nvGrpSpPr>
            <p:grpSpPr bwMode="auto">
              <a:xfrm>
                <a:off x="3951576" y="3639624"/>
                <a:ext cx="549275" cy="631825"/>
                <a:chOff x="1932317" y="2990491"/>
                <a:chExt cx="549615" cy="632603"/>
              </a:xfrm>
            </p:grpSpPr>
            <p:sp>
              <p:nvSpPr>
                <p:cNvPr id="15" name="Freeform 14"/>
                <p:cNvSpPr/>
                <p:nvPr/>
              </p:nvSpPr>
              <p:spPr>
                <a:xfrm>
                  <a:off x="1932317" y="2990491"/>
                  <a:ext cx="323177" cy="632603"/>
                </a:xfrm>
                <a:custGeom>
                  <a:avLst/>
                  <a:gdLst>
                    <a:gd name="connsiteX0" fmla="*/ 126521 w 323177"/>
                    <a:gd name="connsiteY0" fmla="*/ 34505 h 632603"/>
                    <a:gd name="connsiteX1" fmla="*/ 126521 w 323177"/>
                    <a:gd name="connsiteY1" fmla="*/ 34505 h 632603"/>
                    <a:gd name="connsiteX2" fmla="*/ 40257 w 323177"/>
                    <a:gd name="connsiteY2" fmla="*/ 155275 h 632603"/>
                    <a:gd name="connsiteX3" fmla="*/ 23004 w 323177"/>
                    <a:gd name="connsiteY3" fmla="*/ 207034 h 632603"/>
                    <a:gd name="connsiteX4" fmla="*/ 11502 w 323177"/>
                    <a:gd name="connsiteY4" fmla="*/ 270294 h 632603"/>
                    <a:gd name="connsiteX5" fmla="*/ 0 w 323177"/>
                    <a:gd name="connsiteY5" fmla="*/ 327803 h 632603"/>
                    <a:gd name="connsiteX6" fmla="*/ 5751 w 323177"/>
                    <a:gd name="connsiteY6" fmla="*/ 437071 h 632603"/>
                    <a:gd name="connsiteX7" fmla="*/ 11502 w 323177"/>
                    <a:gd name="connsiteY7" fmla="*/ 465826 h 632603"/>
                    <a:gd name="connsiteX8" fmla="*/ 28755 w 323177"/>
                    <a:gd name="connsiteY8" fmla="*/ 523335 h 632603"/>
                    <a:gd name="connsiteX9" fmla="*/ 40257 w 323177"/>
                    <a:gd name="connsiteY9" fmla="*/ 546339 h 632603"/>
                    <a:gd name="connsiteX10" fmla="*/ 80513 w 323177"/>
                    <a:gd name="connsiteY10" fmla="*/ 621101 h 632603"/>
                    <a:gd name="connsiteX11" fmla="*/ 97766 w 323177"/>
                    <a:gd name="connsiteY11" fmla="*/ 632603 h 632603"/>
                    <a:gd name="connsiteX12" fmla="*/ 166777 w 323177"/>
                    <a:gd name="connsiteY12" fmla="*/ 626852 h 632603"/>
                    <a:gd name="connsiteX13" fmla="*/ 207034 w 323177"/>
                    <a:gd name="connsiteY13" fmla="*/ 615351 h 632603"/>
                    <a:gd name="connsiteX14" fmla="*/ 247291 w 323177"/>
                    <a:gd name="connsiteY14" fmla="*/ 603849 h 632603"/>
                    <a:gd name="connsiteX15" fmla="*/ 230038 w 323177"/>
                    <a:gd name="connsiteY15" fmla="*/ 592347 h 632603"/>
                    <a:gd name="connsiteX16" fmla="*/ 212785 w 323177"/>
                    <a:gd name="connsiteY16" fmla="*/ 586596 h 632603"/>
                    <a:gd name="connsiteX17" fmla="*/ 207034 w 323177"/>
                    <a:gd name="connsiteY17" fmla="*/ 569343 h 632603"/>
                    <a:gd name="connsiteX18" fmla="*/ 230038 w 323177"/>
                    <a:gd name="connsiteY18" fmla="*/ 442822 h 632603"/>
                    <a:gd name="connsiteX19" fmla="*/ 253041 w 323177"/>
                    <a:gd name="connsiteY19" fmla="*/ 437071 h 632603"/>
                    <a:gd name="connsiteX20" fmla="*/ 270294 w 323177"/>
                    <a:gd name="connsiteY20" fmla="*/ 431320 h 632603"/>
                    <a:gd name="connsiteX21" fmla="*/ 281796 w 323177"/>
                    <a:gd name="connsiteY21" fmla="*/ 414067 h 632603"/>
                    <a:gd name="connsiteX22" fmla="*/ 293298 w 323177"/>
                    <a:gd name="connsiteY22" fmla="*/ 379562 h 632603"/>
                    <a:gd name="connsiteX23" fmla="*/ 287547 w 323177"/>
                    <a:gd name="connsiteY23" fmla="*/ 356558 h 632603"/>
                    <a:gd name="connsiteX24" fmla="*/ 247291 w 323177"/>
                    <a:gd name="connsiteY24" fmla="*/ 304800 h 632603"/>
                    <a:gd name="connsiteX25" fmla="*/ 235789 w 323177"/>
                    <a:gd name="connsiteY25" fmla="*/ 270294 h 632603"/>
                    <a:gd name="connsiteX26" fmla="*/ 241540 w 323177"/>
                    <a:gd name="connsiteY26" fmla="*/ 218535 h 632603"/>
                    <a:gd name="connsiteX27" fmla="*/ 281796 w 323177"/>
                    <a:gd name="connsiteY27" fmla="*/ 172528 h 632603"/>
                    <a:gd name="connsiteX28" fmla="*/ 299049 w 323177"/>
                    <a:gd name="connsiteY28" fmla="*/ 149524 h 632603"/>
                    <a:gd name="connsiteX29" fmla="*/ 316302 w 323177"/>
                    <a:gd name="connsiteY29" fmla="*/ 132271 h 632603"/>
                    <a:gd name="connsiteX30" fmla="*/ 316302 w 323177"/>
                    <a:gd name="connsiteY30" fmla="*/ 69011 h 632603"/>
                    <a:gd name="connsiteX31" fmla="*/ 310551 w 323177"/>
                    <a:gd name="connsiteY31" fmla="*/ 51758 h 632603"/>
                    <a:gd name="connsiteX32" fmla="*/ 293298 w 323177"/>
                    <a:gd name="connsiteY32" fmla="*/ 34505 h 632603"/>
                    <a:gd name="connsiteX33" fmla="*/ 281796 w 323177"/>
                    <a:gd name="connsiteY33" fmla="*/ 17252 h 632603"/>
                    <a:gd name="connsiteX34" fmla="*/ 247291 w 323177"/>
                    <a:gd name="connsiteY34" fmla="*/ 5751 h 632603"/>
                    <a:gd name="connsiteX35" fmla="*/ 230038 w 323177"/>
                    <a:gd name="connsiteY35" fmla="*/ 0 h 632603"/>
                    <a:gd name="connsiteX36" fmla="*/ 207034 w 323177"/>
                    <a:gd name="connsiteY36" fmla="*/ 5751 h 632603"/>
                    <a:gd name="connsiteX37" fmla="*/ 172528 w 323177"/>
                    <a:gd name="connsiteY37" fmla="*/ 11501 h 632603"/>
                    <a:gd name="connsiteX38" fmla="*/ 166777 w 323177"/>
                    <a:gd name="connsiteY38" fmla="*/ 28754 h 632603"/>
                    <a:gd name="connsiteX39" fmla="*/ 126521 w 323177"/>
                    <a:gd name="connsiteY39" fmla="*/ 34505 h 632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23177" h="632603">
                      <a:moveTo>
                        <a:pt x="126521" y="34505"/>
                      </a:moveTo>
                      <a:lnTo>
                        <a:pt x="126521" y="34505"/>
                      </a:lnTo>
                      <a:cubicBezTo>
                        <a:pt x="93660" y="71474"/>
                        <a:pt x="56565" y="106351"/>
                        <a:pt x="40257" y="155275"/>
                      </a:cubicBezTo>
                      <a:lnTo>
                        <a:pt x="23004" y="207034"/>
                      </a:lnTo>
                      <a:cubicBezTo>
                        <a:pt x="11707" y="286114"/>
                        <a:pt x="23123" y="216064"/>
                        <a:pt x="11502" y="270294"/>
                      </a:cubicBezTo>
                      <a:cubicBezTo>
                        <a:pt x="7406" y="289409"/>
                        <a:pt x="0" y="327803"/>
                        <a:pt x="0" y="327803"/>
                      </a:cubicBezTo>
                      <a:cubicBezTo>
                        <a:pt x="1917" y="364226"/>
                        <a:pt x="2722" y="400724"/>
                        <a:pt x="5751" y="437071"/>
                      </a:cubicBezTo>
                      <a:cubicBezTo>
                        <a:pt x="6563" y="446812"/>
                        <a:pt x="9382" y="456284"/>
                        <a:pt x="11502" y="465826"/>
                      </a:cubicBezTo>
                      <a:cubicBezTo>
                        <a:pt x="14804" y="480686"/>
                        <a:pt x="23020" y="511865"/>
                        <a:pt x="28755" y="523335"/>
                      </a:cubicBezTo>
                      <a:cubicBezTo>
                        <a:pt x="32589" y="531003"/>
                        <a:pt x="36880" y="538459"/>
                        <a:pt x="40257" y="546339"/>
                      </a:cubicBezTo>
                      <a:cubicBezTo>
                        <a:pt x="60190" y="592850"/>
                        <a:pt x="51059" y="596557"/>
                        <a:pt x="80513" y="621101"/>
                      </a:cubicBezTo>
                      <a:cubicBezTo>
                        <a:pt x="85823" y="625526"/>
                        <a:pt x="92015" y="628769"/>
                        <a:pt x="97766" y="632603"/>
                      </a:cubicBezTo>
                      <a:cubicBezTo>
                        <a:pt x="120770" y="630686"/>
                        <a:pt x="143872" y="629715"/>
                        <a:pt x="166777" y="626852"/>
                      </a:cubicBezTo>
                      <a:cubicBezTo>
                        <a:pt x="182750" y="624855"/>
                        <a:pt x="192186" y="619593"/>
                        <a:pt x="207034" y="615351"/>
                      </a:cubicBezTo>
                      <a:cubicBezTo>
                        <a:pt x="257557" y="600917"/>
                        <a:pt x="205944" y="617631"/>
                        <a:pt x="247291" y="603849"/>
                      </a:cubicBezTo>
                      <a:cubicBezTo>
                        <a:pt x="241540" y="600015"/>
                        <a:pt x="236220" y="595438"/>
                        <a:pt x="230038" y="592347"/>
                      </a:cubicBezTo>
                      <a:cubicBezTo>
                        <a:pt x="224616" y="589636"/>
                        <a:pt x="217072" y="590883"/>
                        <a:pt x="212785" y="586596"/>
                      </a:cubicBezTo>
                      <a:cubicBezTo>
                        <a:pt x="208498" y="582309"/>
                        <a:pt x="208951" y="575094"/>
                        <a:pt x="207034" y="569343"/>
                      </a:cubicBezTo>
                      <a:cubicBezTo>
                        <a:pt x="208724" y="537242"/>
                        <a:pt x="187996" y="466847"/>
                        <a:pt x="230038" y="442822"/>
                      </a:cubicBezTo>
                      <a:cubicBezTo>
                        <a:pt x="236900" y="438901"/>
                        <a:pt x="245441" y="439242"/>
                        <a:pt x="253041" y="437071"/>
                      </a:cubicBezTo>
                      <a:cubicBezTo>
                        <a:pt x="258870" y="435406"/>
                        <a:pt x="264543" y="433237"/>
                        <a:pt x="270294" y="431320"/>
                      </a:cubicBezTo>
                      <a:cubicBezTo>
                        <a:pt x="274128" y="425569"/>
                        <a:pt x="278989" y="420383"/>
                        <a:pt x="281796" y="414067"/>
                      </a:cubicBezTo>
                      <a:cubicBezTo>
                        <a:pt x="286720" y="402988"/>
                        <a:pt x="293298" y="379562"/>
                        <a:pt x="293298" y="379562"/>
                      </a:cubicBezTo>
                      <a:cubicBezTo>
                        <a:pt x="291381" y="371894"/>
                        <a:pt x="291468" y="363421"/>
                        <a:pt x="287547" y="356558"/>
                      </a:cubicBezTo>
                      <a:cubicBezTo>
                        <a:pt x="263729" y="314877"/>
                        <a:pt x="269350" y="370978"/>
                        <a:pt x="247291" y="304800"/>
                      </a:cubicBezTo>
                      <a:lnTo>
                        <a:pt x="235789" y="270294"/>
                      </a:lnTo>
                      <a:cubicBezTo>
                        <a:pt x="237706" y="253041"/>
                        <a:pt x="236051" y="235003"/>
                        <a:pt x="241540" y="218535"/>
                      </a:cubicBezTo>
                      <a:cubicBezTo>
                        <a:pt x="257834" y="169653"/>
                        <a:pt x="258313" y="196011"/>
                        <a:pt x="281796" y="172528"/>
                      </a:cubicBezTo>
                      <a:cubicBezTo>
                        <a:pt x="288574" y="165750"/>
                        <a:pt x="292811" y="156801"/>
                        <a:pt x="299049" y="149524"/>
                      </a:cubicBezTo>
                      <a:cubicBezTo>
                        <a:pt x="304342" y="143349"/>
                        <a:pt x="310551" y="138022"/>
                        <a:pt x="316302" y="132271"/>
                      </a:cubicBezTo>
                      <a:cubicBezTo>
                        <a:pt x="326190" y="102607"/>
                        <a:pt x="324718" y="115296"/>
                        <a:pt x="316302" y="69011"/>
                      </a:cubicBezTo>
                      <a:cubicBezTo>
                        <a:pt x="315218" y="63047"/>
                        <a:pt x="313914" y="56802"/>
                        <a:pt x="310551" y="51758"/>
                      </a:cubicBezTo>
                      <a:cubicBezTo>
                        <a:pt x="306040" y="44991"/>
                        <a:pt x="298505" y="40753"/>
                        <a:pt x="293298" y="34505"/>
                      </a:cubicBezTo>
                      <a:cubicBezTo>
                        <a:pt x="288873" y="29195"/>
                        <a:pt x="287657" y="20915"/>
                        <a:pt x="281796" y="17252"/>
                      </a:cubicBezTo>
                      <a:cubicBezTo>
                        <a:pt x="271515" y="10826"/>
                        <a:pt x="258793" y="9585"/>
                        <a:pt x="247291" y="5751"/>
                      </a:cubicBezTo>
                      <a:lnTo>
                        <a:pt x="230038" y="0"/>
                      </a:lnTo>
                      <a:cubicBezTo>
                        <a:pt x="222370" y="1917"/>
                        <a:pt x="214785" y="4201"/>
                        <a:pt x="207034" y="5751"/>
                      </a:cubicBezTo>
                      <a:cubicBezTo>
                        <a:pt x="195600" y="8038"/>
                        <a:pt x="182652" y="5716"/>
                        <a:pt x="172528" y="11501"/>
                      </a:cubicBezTo>
                      <a:cubicBezTo>
                        <a:pt x="167265" y="14509"/>
                        <a:pt x="169896" y="23556"/>
                        <a:pt x="166777" y="28754"/>
                      </a:cubicBezTo>
                      <a:cubicBezTo>
                        <a:pt x="163987" y="33403"/>
                        <a:pt x="133230" y="33547"/>
                        <a:pt x="126521" y="3450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" name="Freeform 15"/>
                <p:cNvSpPr/>
                <p:nvPr/>
              </p:nvSpPr>
              <p:spPr>
                <a:xfrm flipH="1" flipV="1">
                  <a:off x="2158755" y="2990491"/>
                  <a:ext cx="323177" cy="632603"/>
                </a:xfrm>
                <a:custGeom>
                  <a:avLst/>
                  <a:gdLst>
                    <a:gd name="connsiteX0" fmla="*/ 126521 w 323177"/>
                    <a:gd name="connsiteY0" fmla="*/ 34505 h 632603"/>
                    <a:gd name="connsiteX1" fmla="*/ 126521 w 323177"/>
                    <a:gd name="connsiteY1" fmla="*/ 34505 h 632603"/>
                    <a:gd name="connsiteX2" fmla="*/ 40257 w 323177"/>
                    <a:gd name="connsiteY2" fmla="*/ 155275 h 632603"/>
                    <a:gd name="connsiteX3" fmla="*/ 23004 w 323177"/>
                    <a:gd name="connsiteY3" fmla="*/ 207034 h 632603"/>
                    <a:gd name="connsiteX4" fmla="*/ 11502 w 323177"/>
                    <a:gd name="connsiteY4" fmla="*/ 270294 h 632603"/>
                    <a:gd name="connsiteX5" fmla="*/ 0 w 323177"/>
                    <a:gd name="connsiteY5" fmla="*/ 327803 h 632603"/>
                    <a:gd name="connsiteX6" fmla="*/ 5751 w 323177"/>
                    <a:gd name="connsiteY6" fmla="*/ 437071 h 632603"/>
                    <a:gd name="connsiteX7" fmla="*/ 11502 w 323177"/>
                    <a:gd name="connsiteY7" fmla="*/ 465826 h 632603"/>
                    <a:gd name="connsiteX8" fmla="*/ 28755 w 323177"/>
                    <a:gd name="connsiteY8" fmla="*/ 523335 h 632603"/>
                    <a:gd name="connsiteX9" fmla="*/ 40257 w 323177"/>
                    <a:gd name="connsiteY9" fmla="*/ 546339 h 632603"/>
                    <a:gd name="connsiteX10" fmla="*/ 80513 w 323177"/>
                    <a:gd name="connsiteY10" fmla="*/ 621101 h 632603"/>
                    <a:gd name="connsiteX11" fmla="*/ 97766 w 323177"/>
                    <a:gd name="connsiteY11" fmla="*/ 632603 h 632603"/>
                    <a:gd name="connsiteX12" fmla="*/ 166777 w 323177"/>
                    <a:gd name="connsiteY12" fmla="*/ 626852 h 632603"/>
                    <a:gd name="connsiteX13" fmla="*/ 207034 w 323177"/>
                    <a:gd name="connsiteY13" fmla="*/ 615351 h 632603"/>
                    <a:gd name="connsiteX14" fmla="*/ 247291 w 323177"/>
                    <a:gd name="connsiteY14" fmla="*/ 603849 h 632603"/>
                    <a:gd name="connsiteX15" fmla="*/ 230038 w 323177"/>
                    <a:gd name="connsiteY15" fmla="*/ 592347 h 632603"/>
                    <a:gd name="connsiteX16" fmla="*/ 212785 w 323177"/>
                    <a:gd name="connsiteY16" fmla="*/ 586596 h 632603"/>
                    <a:gd name="connsiteX17" fmla="*/ 207034 w 323177"/>
                    <a:gd name="connsiteY17" fmla="*/ 569343 h 632603"/>
                    <a:gd name="connsiteX18" fmla="*/ 230038 w 323177"/>
                    <a:gd name="connsiteY18" fmla="*/ 442822 h 632603"/>
                    <a:gd name="connsiteX19" fmla="*/ 253041 w 323177"/>
                    <a:gd name="connsiteY19" fmla="*/ 437071 h 632603"/>
                    <a:gd name="connsiteX20" fmla="*/ 270294 w 323177"/>
                    <a:gd name="connsiteY20" fmla="*/ 431320 h 632603"/>
                    <a:gd name="connsiteX21" fmla="*/ 281796 w 323177"/>
                    <a:gd name="connsiteY21" fmla="*/ 414067 h 632603"/>
                    <a:gd name="connsiteX22" fmla="*/ 293298 w 323177"/>
                    <a:gd name="connsiteY22" fmla="*/ 379562 h 632603"/>
                    <a:gd name="connsiteX23" fmla="*/ 287547 w 323177"/>
                    <a:gd name="connsiteY23" fmla="*/ 356558 h 632603"/>
                    <a:gd name="connsiteX24" fmla="*/ 247291 w 323177"/>
                    <a:gd name="connsiteY24" fmla="*/ 304800 h 632603"/>
                    <a:gd name="connsiteX25" fmla="*/ 235789 w 323177"/>
                    <a:gd name="connsiteY25" fmla="*/ 270294 h 632603"/>
                    <a:gd name="connsiteX26" fmla="*/ 241540 w 323177"/>
                    <a:gd name="connsiteY26" fmla="*/ 218535 h 632603"/>
                    <a:gd name="connsiteX27" fmla="*/ 281796 w 323177"/>
                    <a:gd name="connsiteY27" fmla="*/ 172528 h 632603"/>
                    <a:gd name="connsiteX28" fmla="*/ 299049 w 323177"/>
                    <a:gd name="connsiteY28" fmla="*/ 149524 h 632603"/>
                    <a:gd name="connsiteX29" fmla="*/ 316302 w 323177"/>
                    <a:gd name="connsiteY29" fmla="*/ 132271 h 632603"/>
                    <a:gd name="connsiteX30" fmla="*/ 316302 w 323177"/>
                    <a:gd name="connsiteY30" fmla="*/ 69011 h 632603"/>
                    <a:gd name="connsiteX31" fmla="*/ 310551 w 323177"/>
                    <a:gd name="connsiteY31" fmla="*/ 51758 h 632603"/>
                    <a:gd name="connsiteX32" fmla="*/ 293298 w 323177"/>
                    <a:gd name="connsiteY32" fmla="*/ 34505 h 632603"/>
                    <a:gd name="connsiteX33" fmla="*/ 281796 w 323177"/>
                    <a:gd name="connsiteY33" fmla="*/ 17252 h 632603"/>
                    <a:gd name="connsiteX34" fmla="*/ 247291 w 323177"/>
                    <a:gd name="connsiteY34" fmla="*/ 5751 h 632603"/>
                    <a:gd name="connsiteX35" fmla="*/ 230038 w 323177"/>
                    <a:gd name="connsiteY35" fmla="*/ 0 h 632603"/>
                    <a:gd name="connsiteX36" fmla="*/ 207034 w 323177"/>
                    <a:gd name="connsiteY36" fmla="*/ 5751 h 632603"/>
                    <a:gd name="connsiteX37" fmla="*/ 172528 w 323177"/>
                    <a:gd name="connsiteY37" fmla="*/ 11501 h 632603"/>
                    <a:gd name="connsiteX38" fmla="*/ 166777 w 323177"/>
                    <a:gd name="connsiteY38" fmla="*/ 28754 h 632603"/>
                    <a:gd name="connsiteX39" fmla="*/ 126521 w 323177"/>
                    <a:gd name="connsiteY39" fmla="*/ 34505 h 632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23177" h="632603">
                      <a:moveTo>
                        <a:pt x="126521" y="34505"/>
                      </a:moveTo>
                      <a:lnTo>
                        <a:pt x="126521" y="34505"/>
                      </a:lnTo>
                      <a:cubicBezTo>
                        <a:pt x="93660" y="71474"/>
                        <a:pt x="56565" y="106351"/>
                        <a:pt x="40257" y="155275"/>
                      </a:cubicBezTo>
                      <a:lnTo>
                        <a:pt x="23004" y="207034"/>
                      </a:lnTo>
                      <a:cubicBezTo>
                        <a:pt x="11707" y="286114"/>
                        <a:pt x="23123" y="216064"/>
                        <a:pt x="11502" y="270294"/>
                      </a:cubicBezTo>
                      <a:cubicBezTo>
                        <a:pt x="7406" y="289409"/>
                        <a:pt x="0" y="327803"/>
                        <a:pt x="0" y="327803"/>
                      </a:cubicBezTo>
                      <a:cubicBezTo>
                        <a:pt x="1917" y="364226"/>
                        <a:pt x="2722" y="400724"/>
                        <a:pt x="5751" y="437071"/>
                      </a:cubicBezTo>
                      <a:cubicBezTo>
                        <a:pt x="6563" y="446812"/>
                        <a:pt x="9382" y="456284"/>
                        <a:pt x="11502" y="465826"/>
                      </a:cubicBezTo>
                      <a:cubicBezTo>
                        <a:pt x="14804" y="480686"/>
                        <a:pt x="23020" y="511865"/>
                        <a:pt x="28755" y="523335"/>
                      </a:cubicBezTo>
                      <a:cubicBezTo>
                        <a:pt x="32589" y="531003"/>
                        <a:pt x="36880" y="538459"/>
                        <a:pt x="40257" y="546339"/>
                      </a:cubicBezTo>
                      <a:cubicBezTo>
                        <a:pt x="60190" y="592850"/>
                        <a:pt x="51059" y="596557"/>
                        <a:pt x="80513" y="621101"/>
                      </a:cubicBezTo>
                      <a:cubicBezTo>
                        <a:pt x="85823" y="625526"/>
                        <a:pt x="92015" y="628769"/>
                        <a:pt x="97766" y="632603"/>
                      </a:cubicBezTo>
                      <a:cubicBezTo>
                        <a:pt x="120770" y="630686"/>
                        <a:pt x="143872" y="629715"/>
                        <a:pt x="166777" y="626852"/>
                      </a:cubicBezTo>
                      <a:cubicBezTo>
                        <a:pt x="182750" y="624855"/>
                        <a:pt x="192186" y="619593"/>
                        <a:pt x="207034" y="615351"/>
                      </a:cubicBezTo>
                      <a:cubicBezTo>
                        <a:pt x="257557" y="600917"/>
                        <a:pt x="205944" y="617631"/>
                        <a:pt x="247291" y="603849"/>
                      </a:cubicBezTo>
                      <a:cubicBezTo>
                        <a:pt x="241540" y="600015"/>
                        <a:pt x="236220" y="595438"/>
                        <a:pt x="230038" y="592347"/>
                      </a:cubicBezTo>
                      <a:cubicBezTo>
                        <a:pt x="224616" y="589636"/>
                        <a:pt x="217072" y="590883"/>
                        <a:pt x="212785" y="586596"/>
                      </a:cubicBezTo>
                      <a:cubicBezTo>
                        <a:pt x="208498" y="582309"/>
                        <a:pt x="208951" y="575094"/>
                        <a:pt x="207034" y="569343"/>
                      </a:cubicBezTo>
                      <a:cubicBezTo>
                        <a:pt x="208724" y="537242"/>
                        <a:pt x="187996" y="466847"/>
                        <a:pt x="230038" y="442822"/>
                      </a:cubicBezTo>
                      <a:cubicBezTo>
                        <a:pt x="236900" y="438901"/>
                        <a:pt x="245441" y="439242"/>
                        <a:pt x="253041" y="437071"/>
                      </a:cubicBezTo>
                      <a:cubicBezTo>
                        <a:pt x="258870" y="435406"/>
                        <a:pt x="264543" y="433237"/>
                        <a:pt x="270294" y="431320"/>
                      </a:cubicBezTo>
                      <a:cubicBezTo>
                        <a:pt x="274128" y="425569"/>
                        <a:pt x="278989" y="420383"/>
                        <a:pt x="281796" y="414067"/>
                      </a:cubicBezTo>
                      <a:cubicBezTo>
                        <a:pt x="286720" y="402988"/>
                        <a:pt x="293298" y="379562"/>
                        <a:pt x="293298" y="379562"/>
                      </a:cubicBezTo>
                      <a:cubicBezTo>
                        <a:pt x="291381" y="371894"/>
                        <a:pt x="291468" y="363421"/>
                        <a:pt x="287547" y="356558"/>
                      </a:cubicBezTo>
                      <a:cubicBezTo>
                        <a:pt x="263729" y="314877"/>
                        <a:pt x="269350" y="370978"/>
                        <a:pt x="247291" y="304800"/>
                      </a:cubicBezTo>
                      <a:lnTo>
                        <a:pt x="235789" y="270294"/>
                      </a:lnTo>
                      <a:cubicBezTo>
                        <a:pt x="237706" y="253041"/>
                        <a:pt x="236051" y="235003"/>
                        <a:pt x="241540" y="218535"/>
                      </a:cubicBezTo>
                      <a:cubicBezTo>
                        <a:pt x="257834" y="169653"/>
                        <a:pt x="258313" y="196011"/>
                        <a:pt x="281796" y="172528"/>
                      </a:cubicBezTo>
                      <a:cubicBezTo>
                        <a:pt x="288574" y="165750"/>
                        <a:pt x="292811" y="156801"/>
                        <a:pt x="299049" y="149524"/>
                      </a:cubicBezTo>
                      <a:cubicBezTo>
                        <a:pt x="304342" y="143349"/>
                        <a:pt x="310551" y="138022"/>
                        <a:pt x="316302" y="132271"/>
                      </a:cubicBezTo>
                      <a:cubicBezTo>
                        <a:pt x="326190" y="102607"/>
                        <a:pt x="324718" y="115296"/>
                        <a:pt x="316302" y="69011"/>
                      </a:cubicBezTo>
                      <a:cubicBezTo>
                        <a:pt x="315218" y="63047"/>
                        <a:pt x="313914" y="56802"/>
                        <a:pt x="310551" y="51758"/>
                      </a:cubicBezTo>
                      <a:cubicBezTo>
                        <a:pt x="306040" y="44991"/>
                        <a:pt x="298505" y="40753"/>
                        <a:pt x="293298" y="34505"/>
                      </a:cubicBezTo>
                      <a:cubicBezTo>
                        <a:pt x="288873" y="29195"/>
                        <a:pt x="287657" y="20915"/>
                        <a:pt x="281796" y="17252"/>
                      </a:cubicBezTo>
                      <a:cubicBezTo>
                        <a:pt x="271515" y="10826"/>
                        <a:pt x="258793" y="9585"/>
                        <a:pt x="247291" y="5751"/>
                      </a:cubicBezTo>
                      <a:lnTo>
                        <a:pt x="230038" y="0"/>
                      </a:lnTo>
                      <a:cubicBezTo>
                        <a:pt x="222370" y="1917"/>
                        <a:pt x="214785" y="4201"/>
                        <a:pt x="207034" y="5751"/>
                      </a:cubicBezTo>
                      <a:cubicBezTo>
                        <a:pt x="195600" y="8038"/>
                        <a:pt x="182652" y="5716"/>
                        <a:pt x="172528" y="11501"/>
                      </a:cubicBezTo>
                      <a:cubicBezTo>
                        <a:pt x="167265" y="14509"/>
                        <a:pt x="169896" y="23556"/>
                        <a:pt x="166777" y="28754"/>
                      </a:cubicBezTo>
                      <a:cubicBezTo>
                        <a:pt x="163987" y="33403"/>
                        <a:pt x="133230" y="33547"/>
                        <a:pt x="126521" y="3450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7" name="Freeform 16"/>
              <p:cNvSpPr/>
              <p:nvPr/>
            </p:nvSpPr>
            <p:spPr>
              <a:xfrm>
                <a:off x="2067460" y="3639624"/>
                <a:ext cx="605556" cy="678612"/>
              </a:xfrm>
              <a:custGeom>
                <a:avLst/>
                <a:gdLst>
                  <a:gd name="connsiteX0" fmla="*/ 410024 w 605556"/>
                  <a:gd name="connsiteY0" fmla="*/ 304800 h 678612"/>
                  <a:gd name="connsiteX1" fmla="*/ 410024 w 605556"/>
                  <a:gd name="connsiteY1" fmla="*/ 304800 h 678612"/>
                  <a:gd name="connsiteX2" fmla="*/ 364017 w 605556"/>
                  <a:gd name="connsiteY2" fmla="*/ 322053 h 678612"/>
                  <a:gd name="connsiteX3" fmla="*/ 335262 w 605556"/>
                  <a:gd name="connsiteY3" fmla="*/ 345057 h 678612"/>
                  <a:gd name="connsiteX4" fmla="*/ 266251 w 605556"/>
                  <a:gd name="connsiteY4" fmla="*/ 402566 h 678612"/>
                  <a:gd name="connsiteX5" fmla="*/ 248998 w 605556"/>
                  <a:gd name="connsiteY5" fmla="*/ 419819 h 678612"/>
                  <a:gd name="connsiteX6" fmla="*/ 220243 w 605556"/>
                  <a:gd name="connsiteY6" fmla="*/ 460076 h 678612"/>
                  <a:gd name="connsiteX7" fmla="*/ 208741 w 605556"/>
                  <a:gd name="connsiteY7" fmla="*/ 494581 h 678612"/>
                  <a:gd name="connsiteX8" fmla="*/ 202990 w 605556"/>
                  <a:gd name="connsiteY8" fmla="*/ 517585 h 678612"/>
                  <a:gd name="connsiteX9" fmla="*/ 191488 w 605556"/>
                  <a:gd name="connsiteY9" fmla="*/ 540589 h 678612"/>
                  <a:gd name="connsiteX10" fmla="*/ 197239 w 605556"/>
                  <a:gd name="connsiteY10" fmla="*/ 609600 h 678612"/>
                  <a:gd name="connsiteX11" fmla="*/ 231745 w 605556"/>
                  <a:gd name="connsiteY11" fmla="*/ 638355 h 678612"/>
                  <a:gd name="connsiteX12" fmla="*/ 272002 w 605556"/>
                  <a:gd name="connsiteY12" fmla="*/ 655608 h 678612"/>
                  <a:gd name="connsiteX13" fmla="*/ 289254 w 605556"/>
                  <a:gd name="connsiteY13" fmla="*/ 667110 h 678612"/>
                  <a:gd name="connsiteX14" fmla="*/ 323760 w 605556"/>
                  <a:gd name="connsiteY14" fmla="*/ 678612 h 678612"/>
                  <a:gd name="connsiteX15" fmla="*/ 387020 w 605556"/>
                  <a:gd name="connsiteY15" fmla="*/ 672861 h 678612"/>
                  <a:gd name="connsiteX16" fmla="*/ 375519 w 605556"/>
                  <a:gd name="connsiteY16" fmla="*/ 655608 h 678612"/>
                  <a:gd name="connsiteX17" fmla="*/ 364017 w 605556"/>
                  <a:gd name="connsiteY17" fmla="*/ 632604 h 678612"/>
                  <a:gd name="connsiteX18" fmla="*/ 364017 w 605556"/>
                  <a:gd name="connsiteY18" fmla="*/ 569344 h 678612"/>
                  <a:gd name="connsiteX19" fmla="*/ 605556 w 605556"/>
                  <a:gd name="connsiteY19" fmla="*/ 379563 h 678612"/>
                  <a:gd name="connsiteX20" fmla="*/ 559549 w 605556"/>
                  <a:gd name="connsiteY20" fmla="*/ 350808 h 678612"/>
                  <a:gd name="connsiteX21" fmla="*/ 530794 w 605556"/>
                  <a:gd name="connsiteY21" fmla="*/ 310551 h 678612"/>
                  <a:gd name="connsiteX22" fmla="*/ 295005 w 605556"/>
                  <a:gd name="connsiteY22" fmla="*/ 0 h 678612"/>
                  <a:gd name="connsiteX23" fmla="*/ 202990 w 605556"/>
                  <a:gd name="connsiteY23" fmla="*/ 40257 h 678612"/>
                  <a:gd name="connsiteX24" fmla="*/ 122477 w 605556"/>
                  <a:gd name="connsiteY24" fmla="*/ 126521 h 678612"/>
                  <a:gd name="connsiteX25" fmla="*/ 93722 w 605556"/>
                  <a:gd name="connsiteY25" fmla="*/ 149525 h 678612"/>
                  <a:gd name="connsiteX26" fmla="*/ 70719 w 605556"/>
                  <a:gd name="connsiteY26" fmla="*/ 178279 h 678612"/>
                  <a:gd name="connsiteX27" fmla="*/ 13209 w 605556"/>
                  <a:gd name="connsiteY27" fmla="*/ 230038 h 678612"/>
                  <a:gd name="connsiteX28" fmla="*/ 7458 w 605556"/>
                  <a:gd name="connsiteY28" fmla="*/ 247291 h 678612"/>
                  <a:gd name="connsiteX29" fmla="*/ 7458 w 605556"/>
                  <a:gd name="connsiteY29" fmla="*/ 322053 h 678612"/>
                  <a:gd name="connsiteX30" fmla="*/ 30462 w 605556"/>
                  <a:gd name="connsiteY30" fmla="*/ 339306 h 678612"/>
                  <a:gd name="connsiteX31" fmla="*/ 53466 w 605556"/>
                  <a:gd name="connsiteY31" fmla="*/ 350808 h 678612"/>
                  <a:gd name="connsiteX32" fmla="*/ 105224 w 605556"/>
                  <a:gd name="connsiteY32" fmla="*/ 362310 h 678612"/>
                  <a:gd name="connsiteX33" fmla="*/ 237496 w 605556"/>
                  <a:gd name="connsiteY33" fmla="*/ 356559 h 678612"/>
                  <a:gd name="connsiteX34" fmla="*/ 266251 w 605556"/>
                  <a:gd name="connsiteY34" fmla="*/ 350808 h 678612"/>
                  <a:gd name="connsiteX35" fmla="*/ 272002 w 605556"/>
                  <a:gd name="connsiteY35" fmla="*/ 333555 h 678612"/>
                  <a:gd name="connsiteX36" fmla="*/ 295005 w 605556"/>
                  <a:gd name="connsiteY36" fmla="*/ 287547 h 678612"/>
                  <a:gd name="connsiteX37" fmla="*/ 318009 w 605556"/>
                  <a:gd name="connsiteY37" fmla="*/ 270295 h 678612"/>
                  <a:gd name="connsiteX38" fmla="*/ 358266 w 605556"/>
                  <a:gd name="connsiteY38" fmla="*/ 253042 h 678612"/>
                  <a:gd name="connsiteX39" fmla="*/ 392771 w 605556"/>
                  <a:gd name="connsiteY39" fmla="*/ 264544 h 678612"/>
                  <a:gd name="connsiteX40" fmla="*/ 410024 w 605556"/>
                  <a:gd name="connsiteY40" fmla="*/ 304800 h 67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05556" h="678612">
                    <a:moveTo>
                      <a:pt x="410024" y="304800"/>
                    </a:moveTo>
                    <a:lnTo>
                      <a:pt x="410024" y="304800"/>
                    </a:lnTo>
                    <a:cubicBezTo>
                      <a:pt x="394688" y="310551"/>
                      <a:pt x="378438" y="314288"/>
                      <a:pt x="364017" y="322053"/>
                    </a:cubicBezTo>
                    <a:cubicBezTo>
                      <a:pt x="353209" y="327873"/>
                      <a:pt x="345475" y="338248"/>
                      <a:pt x="335262" y="345057"/>
                    </a:cubicBezTo>
                    <a:cubicBezTo>
                      <a:pt x="271659" y="387459"/>
                      <a:pt x="371954" y="296863"/>
                      <a:pt x="266251" y="402566"/>
                    </a:cubicBezTo>
                    <a:cubicBezTo>
                      <a:pt x="260500" y="408317"/>
                      <a:pt x="252635" y="412544"/>
                      <a:pt x="248998" y="419819"/>
                    </a:cubicBezTo>
                    <a:cubicBezTo>
                      <a:pt x="233859" y="450098"/>
                      <a:pt x="243558" y="436761"/>
                      <a:pt x="220243" y="460076"/>
                    </a:cubicBezTo>
                    <a:cubicBezTo>
                      <a:pt x="216409" y="471578"/>
                      <a:pt x="211681" y="482819"/>
                      <a:pt x="208741" y="494581"/>
                    </a:cubicBezTo>
                    <a:cubicBezTo>
                      <a:pt x="206824" y="502249"/>
                      <a:pt x="205765" y="510184"/>
                      <a:pt x="202990" y="517585"/>
                    </a:cubicBezTo>
                    <a:cubicBezTo>
                      <a:pt x="199980" y="525612"/>
                      <a:pt x="195322" y="532921"/>
                      <a:pt x="191488" y="540589"/>
                    </a:cubicBezTo>
                    <a:cubicBezTo>
                      <a:pt x="193405" y="563593"/>
                      <a:pt x="192712" y="586965"/>
                      <a:pt x="197239" y="609600"/>
                    </a:cubicBezTo>
                    <a:cubicBezTo>
                      <a:pt x="201027" y="628542"/>
                      <a:pt x="218025" y="630515"/>
                      <a:pt x="231745" y="638355"/>
                    </a:cubicBezTo>
                    <a:cubicBezTo>
                      <a:pt x="262635" y="656006"/>
                      <a:pt x="234218" y="646162"/>
                      <a:pt x="272002" y="655608"/>
                    </a:cubicBezTo>
                    <a:cubicBezTo>
                      <a:pt x="277753" y="659442"/>
                      <a:pt x="282938" y="664303"/>
                      <a:pt x="289254" y="667110"/>
                    </a:cubicBezTo>
                    <a:cubicBezTo>
                      <a:pt x="300333" y="672034"/>
                      <a:pt x="323760" y="678612"/>
                      <a:pt x="323760" y="678612"/>
                    </a:cubicBezTo>
                    <a:cubicBezTo>
                      <a:pt x="344847" y="676695"/>
                      <a:pt x="367671" y="681460"/>
                      <a:pt x="387020" y="672861"/>
                    </a:cubicBezTo>
                    <a:cubicBezTo>
                      <a:pt x="393336" y="670054"/>
                      <a:pt x="378948" y="661609"/>
                      <a:pt x="375519" y="655608"/>
                    </a:cubicBezTo>
                    <a:cubicBezTo>
                      <a:pt x="371266" y="648164"/>
                      <a:pt x="365150" y="641102"/>
                      <a:pt x="364017" y="632604"/>
                    </a:cubicBezTo>
                    <a:cubicBezTo>
                      <a:pt x="361230" y="611702"/>
                      <a:pt x="364017" y="590431"/>
                      <a:pt x="364017" y="569344"/>
                    </a:cubicBezTo>
                    <a:lnTo>
                      <a:pt x="605556" y="379563"/>
                    </a:lnTo>
                    <a:cubicBezTo>
                      <a:pt x="590220" y="369978"/>
                      <a:pt x="572838" y="363075"/>
                      <a:pt x="559549" y="350808"/>
                    </a:cubicBezTo>
                    <a:cubicBezTo>
                      <a:pt x="547432" y="339623"/>
                      <a:pt x="530794" y="310551"/>
                      <a:pt x="530794" y="310551"/>
                    </a:cubicBezTo>
                    <a:lnTo>
                      <a:pt x="295005" y="0"/>
                    </a:lnTo>
                    <a:lnTo>
                      <a:pt x="202990" y="40257"/>
                    </a:lnTo>
                    <a:cubicBezTo>
                      <a:pt x="184478" y="61413"/>
                      <a:pt x="145255" y="108299"/>
                      <a:pt x="122477" y="126521"/>
                    </a:cubicBezTo>
                    <a:cubicBezTo>
                      <a:pt x="112892" y="134189"/>
                      <a:pt x="102402" y="140845"/>
                      <a:pt x="93722" y="149525"/>
                    </a:cubicBezTo>
                    <a:cubicBezTo>
                      <a:pt x="85043" y="158204"/>
                      <a:pt x="79013" y="169231"/>
                      <a:pt x="70719" y="178279"/>
                    </a:cubicBezTo>
                    <a:cubicBezTo>
                      <a:pt x="35249" y="216974"/>
                      <a:pt x="42729" y="210358"/>
                      <a:pt x="13209" y="230038"/>
                    </a:cubicBezTo>
                    <a:cubicBezTo>
                      <a:pt x="11292" y="235789"/>
                      <a:pt x="9123" y="241462"/>
                      <a:pt x="7458" y="247291"/>
                    </a:cubicBezTo>
                    <a:cubicBezTo>
                      <a:pt x="27" y="273301"/>
                      <a:pt x="-4722" y="292823"/>
                      <a:pt x="7458" y="322053"/>
                    </a:cubicBezTo>
                    <a:cubicBezTo>
                      <a:pt x="11145" y="330901"/>
                      <a:pt x="22334" y="334226"/>
                      <a:pt x="30462" y="339306"/>
                    </a:cubicBezTo>
                    <a:cubicBezTo>
                      <a:pt x="37732" y="343850"/>
                      <a:pt x="45439" y="347798"/>
                      <a:pt x="53466" y="350808"/>
                    </a:cubicBezTo>
                    <a:cubicBezTo>
                      <a:pt x="62747" y="354288"/>
                      <a:pt x="97417" y="360749"/>
                      <a:pt x="105224" y="362310"/>
                    </a:cubicBezTo>
                    <a:cubicBezTo>
                      <a:pt x="149315" y="360393"/>
                      <a:pt x="193476" y="359703"/>
                      <a:pt x="237496" y="356559"/>
                    </a:cubicBezTo>
                    <a:cubicBezTo>
                      <a:pt x="247246" y="355863"/>
                      <a:pt x="258118" y="356230"/>
                      <a:pt x="266251" y="350808"/>
                    </a:cubicBezTo>
                    <a:cubicBezTo>
                      <a:pt x="271295" y="347445"/>
                      <a:pt x="269494" y="339074"/>
                      <a:pt x="272002" y="333555"/>
                    </a:cubicBezTo>
                    <a:cubicBezTo>
                      <a:pt x="279097" y="317946"/>
                      <a:pt x="281288" y="297834"/>
                      <a:pt x="295005" y="287547"/>
                    </a:cubicBezTo>
                    <a:cubicBezTo>
                      <a:pt x="302673" y="281796"/>
                      <a:pt x="309881" y="275375"/>
                      <a:pt x="318009" y="270295"/>
                    </a:cubicBezTo>
                    <a:cubicBezTo>
                      <a:pt x="334254" y="260142"/>
                      <a:pt x="341493" y="258633"/>
                      <a:pt x="358266" y="253042"/>
                    </a:cubicBezTo>
                    <a:cubicBezTo>
                      <a:pt x="369768" y="256876"/>
                      <a:pt x="384198" y="255971"/>
                      <a:pt x="392771" y="264544"/>
                    </a:cubicBezTo>
                    <a:cubicBezTo>
                      <a:pt x="405485" y="277258"/>
                      <a:pt x="407149" y="298091"/>
                      <a:pt x="410024" y="30480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9" name="Freeform 18"/>
            <p:cNvSpPr/>
            <p:nvPr/>
          </p:nvSpPr>
          <p:spPr>
            <a:xfrm>
              <a:off x="7021051" y="3574806"/>
              <a:ext cx="471459" cy="892893"/>
            </a:xfrm>
            <a:custGeom>
              <a:avLst/>
              <a:gdLst>
                <a:gd name="connsiteX0" fmla="*/ 69225 w 471791"/>
                <a:gd name="connsiteY0" fmla="*/ 109268 h 891396"/>
                <a:gd name="connsiteX1" fmla="*/ 69225 w 471791"/>
                <a:gd name="connsiteY1" fmla="*/ 109268 h 891396"/>
                <a:gd name="connsiteX2" fmla="*/ 109481 w 471791"/>
                <a:gd name="connsiteY2" fmla="*/ 40256 h 891396"/>
                <a:gd name="connsiteX3" fmla="*/ 138236 w 471791"/>
                <a:gd name="connsiteY3" fmla="*/ 11502 h 891396"/>
                <a:gd name="connsiteX4" fmla="*/ 178493 w 471791"/>
                <a:gd name="connsiteY4" fmla="*/ 0 h 891396"/>
                <a:gd name="connsiteX5" fmla="*/ 201496 w 471791"/>
                <a:gd name="connsiteY5" fmla="*/ 5751 h 891396"/>
                <a:gd name="connsiteX6" fmla="*/ 218749 w 471791"/>
                <a:gd name="connsiteY6" fmla="*/ 40256 h 891396"/>
                <a:gd name="connsiteX7" fmla="*/ 247504 w 471791"/>
                <a:gd name="connsiteY7" fmla="*/ 92015 h 891396"/>
                <a:gd name="connsiteX8" fmla="*/ 241753 w 471791"/>
                <a:gd name="connsiteY8" fmla="*/ 132271 h 891396"/>
                <a:gd name="connsiteX9" fmla="*/ 218749 w 471791"/>
                <a:gd name="connsiteY9" fmla="*/ 161026 h 891396"/>
                <a:gd name="connsiteX10" fmla="*/ 149738 w 471791"/>
                <a:gd name="connsiteY10" fmla="*/ 241539 h 891396"/>
                <a:gd name="connsiteX11" fmla="*/ 143987 w 471791"/>
                <a:gd name="connsiteY11" fmla="*/ 333554 h 891396"/>
                <a:gd name="connsiteX12" fmla="*/ 161240 w 471791"/>
                <a:gd name="connsiteY12" fmla="*/ 339305 h 891396"/>
                <a:gd name="connsiteX13" fmla="*/ 299262 w 471791"/>
                <a:gd name="connsiteY13" fmla="*/ 368060 h 891396"/>
                <a:gd name="connsiteX14" fmla="*/ 310764 w 471791"/>
                <a:gd name="connsiteY14" fmla="*/ 419819 h 891396"/>
                <a:gd name="connsiteX15" fmla="*/ 305013 w 471791"/>
                <a:gd name="connsiteY15" fmla="*/ 500332 h 891396"/>
                <a:gd name="connsiteX16" fmla="*/ 293512 w 471791"/>
                <a:gd name="connsiteY16" fmla="*/ 552090 h 891396"/>
                <a:gd name="connsiteX17" fmla="*/ 293512 w 471791"/>
                <a:gd name="connsiteY17" fmla="*/ 592347 h 891396"/>
                <a:gd name="connsiteX18" fmla="*/ 471791 w 471791"/>
                <a:gd name="connsiteY18" fmla="*/ 724619 h 891396"/>
                <a:gd name="connsiteX19" fmla="*/ 431534 w 471791"/>
                <a:gd name="connsiteY19" fmla="*/ 764875 h 891396"/>
                <a:gd name="connsiteX20" fmla="*/ 333768 w 471791"/>
                <a:gd name="connsiteY20" fmla="*/ 833887 h 891396"/>
                <a:gd name="connsiteX21" fmla="*/ 316515 w 471791"/>
                <a:gd name="connsiteY21" fmla="*/ 845388 h 891396"/>
                <a:gd name="connsiteX22" fmla="*/ 264757 w 471791"/>
                <a:gd name="connsiteY22" fmla="*/ 868392 h 891396"/>
                <a:gd name="connsiteX23" fmla="*/ 224500 w 471791"/>
                <a:gd name="connsiteY23" fmla="*/ 891396 h 891396"/>
                <a:gd name="connsiteX24" fmla="*/ 132485 w 471791"/>
                <a:gd name="connsiteY24" fmla="*/ 810883 h 891396"/>
                <a:gd name="connsiteX25" fmla="*/ 184244 w 471791"/>
                <a:gd name="connsiteY25" fmla="*/ 787879 h 891396"/>
                <a:gd name="connsiteX26" fmla="*/ 201496 w 471791"/>
                <a:gd name="connsiteY26" fmla="*/ 776377 h 891396"/>
                <a:gd name="connsiteX27" fmla="*/ 224500 w 471791"/>
                <a:gd name="connsiteY27" fmla="*/ 770626 h 891396"/>
                <a:gd name="connsiteX28" fmla="*/ 241753 w 471791"/>
                <a:gd name="connsiteY28" fmla="*/ 764875 h 891396"/>
                <a:gd name="connsiteX29" fmla="*/ 276259 w 471791"/>
                <a:gd name="connsiteY29" fmla="*/ 753373 h 891396"/>
                <a:gd name="connsiteX30" fmla="*/ 305013 w 471791"/>
                <a:gd name="connsiteY30" fmla="*/ 718868 h 891396"/>
                <a:gd name="connsiteX31" fmla="*/ 247504 w 471791"/>
                <a:gd name="connsiteY31" fmla="*/ 701615 h 891396"/>
                <a:gd name="connsiteX32" fmla="*/ 224500 w 471791"/>
                <a:gd name="connsiteY32" fmla="*/ 695864 h 891396"/>
                <a:gd name="connsiteX33" fmla="*/ 184244 w 471791"/>
                <a:gd name="connsiteY33" fmla="*/ 672860 h 891396"/>
                <a:gd name="connsiteX34" fmla="*/ 109481 w 471791"/>
                <a:gd name="connsiteY34" fmla="*/ 644105 h 891396"/>
                <a:gd name="connsiteX35" fmla="*/ 97979 w 471791"/>
                <a:gd name="connsiteY35" fmla="*/ 626853 h 891396"/>
                <a:gd name="connsiteX36" fmla="*/ 115232 w 471791"/>
                <a:gd name="connsiteY36" fmla="*/ 575094 h 891396"/>
                <a:gd name="connsiteX37" fmla="*/ 132485 w 471791"/>
                <a:gd name="connsiteY37" fmla="*/ 557841 h 891396"/>
                <a:gd name="connsiteX38" fmla="*/ 178493 w 471791"/>
                <a:gd name="connsiteY38" fmla="*/ 511834 h 891396"/>
                <a:gd name="connsiteX39" fmla="*/ 230251 w 471791"/>
                <a:gd name="connsiteY39" fmla="*/ 488830 h 891396"/>
                <a:gd name="connsiteX40" fmla="*/ 230251 w 471791"/>
                <a:gd name="connsiteY40" fmla="*/ 460075 h 891396"/>
                <a:gd name="connsiteX41" fmla="*/ 195746 w 471791"/>
                <a:gd name="connsiteY41" fmla="*/ 431320 h 891396"/>
                <a:gd name="connsiteX42" fmla="*/ 132485 w 471791"/>
                <a:gd name="connsiteY42" fmla="*/ 425570 h 891396"/>
                <a:gd name="connsiteX43" fmla="*/ 115232 w 471791"/>
                <a:gd name="connsiteY43" fmla="*/ 419819 h 891396"/>
                <a:gd name="connsiteX44" fmla="*/ 74976 w 471791"/>
                <a:gd name="connsiteY44" fmla="*/ 408317 h 891396"/>
                <a:gd name="connsiteX45" fmla="*/ 11715 w 471791"/>
                <a:gd name="connsiteY45" fmla="*/ 373811 h 891396"/>
                <a:gd name="connsiteX46" fmla="*/ 213 w 471791"/>
                <a:gd name="connsiteY46" fmla="*/ 356558 h 891396"/>
                <a:gd name="connsiteX47" fmla="*/ 5964 w 471791"/>
                <a:gd name="connsiteY47" fmla="*/ 316302 h 891396"/>
                <a:gd name="connsiteX48" fmla="*/ 5964 w 471791"/>
                <a:gd name="connsiteY48" fmla="*/ 310551 h 891396"/>
                <a:gd name="connsiteX49" fmla="*/ 63474 w 471791"/>
                <a:gd name="connsiteY49" fmla="*/ 264543 h 891396"/>
                <a:gd name="connsiteX50" fmla="*/ 86478 w 471791"/>
                <a:gd name="connsiteY50" fmla="*/ 212785 h 891396"/>
                <a:gd name="connsiteX51" fmla="*/ 97979 w 471791"/>
                <a:gd name="connsiteY51" fmla="*/ 189781 h 891396"/>
                <a:gd name="connsiteX52" fmla="*/ 115232 w 471791"/>
                <a:gd name="connsiteY52" fmla="*/ 178279 h 891396"/>
                <a:gd name="connsiteX53" fmla="*/ 126734 w 471791"/>
                <a:gd name="connsiteY53" fmla="*/ 161026 h 891396"/>
                <a:gd name="connsiteX54" fmla="*/ 120983 w 471791"/>
                <a:gd name="connsiteY54" fmla="*/ 155275 h 891396"/>
                <a:gd name="connsiteX55" fmla="*/ 40470 w 471791"/>
                <a:gd name="connsiteY55" fmla="*/ 149524 h 891396"/>
                <a:gd name="connsiteX56" fmla="*/ 46221 w 471791"/>
                <a:gd name="connsiteY56" fmla="*/ 126520 h 891396"/>
                <a:gd name="connsiteX57" fmla="*/ 57723 w 471791"/>
                <a:gd name="connsiteY57" fmla="*/ 97766 h 891396"/>
                <a:gd name="connsiteX58" fmla="*/ 120983 w 471791"/>
                <a:gd name="connsiteY58" fmla="*/ 80513 h 891396"/>
                <a:gd name="connsiteX59" fmla="*/ 126734 w 471791"/>
                <a:gd name="connsiteY59" fmla="*/ 80513 h 891396"/>
                <a:gd name="connsiteX60" fmla="*/ 69225 w 471791"/>
                <a:gd name="connsiteY60" fmla="*/ 109268 h 89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71791" h="891396">
                  <a:moveTo>
                    <a:pt x="69225" y="109268"/>
                  </a:moveTo>
                  <a:lnTo>
                    <a:pt x="69225" y="109268"/>
                  </a:lnTo>
                  <a:cubicBezTo>
                    <a:pt x="101987" y="43743"/>
                    <a:pt x="78883" y="83095"/>
                    <a:pt x="109481" y="40256"/>
                  </a:cubicBezTo>
                  <a:cubicBezTo>
                    <a:pt x="122261" y="22364"/>
                    <a:pt x="117788" y="21726"/>
                    <a:pt x="138236" y="11502"/>
                  </a:cubicBezTo>
                  <a:cubicBezTo>
                    <a:pt x="146487" y="7377"/>
                    <a:pt x="171121" y="1843"/>
                    <a:pt x="178493" y="0"/>
                  </a:cubicBezTo>
                  <a:cubicBezTo>
                    <a:pt x="186161" y="1917"/>
                    <a:pt x="194920" y="1367"/>
                    <a:pt x="201496" y="5751"/>
                  </a:cubicBezTo>
                  <a:cubicBezTo>
                    <a:pt x="215013" y="14762"/>
                    <a:pt x="211995" y="28098"/>
                    <a:pt x="218749" y="40256"/>
                  </a:cubicBezTo>
                  <a:cubicBezTo>
                    <a:pt x="251707" y="99581"/>
                    <a:pt x="234491" y="52976"/>
                    <a:pt x="247504" y="92015"/>
                  </a:cubicBezTo>
                  <a:cubicBezTo>
                    <a:pt x="245587" y="105434"/>
                    <a:pt x="245648" y="119288"/>
                    <a:pt x="241753" y="132271"/>
                  </a:cubicBezTo>
                  <a:cubicBezTo>
                    <a:pt x="238644" y="142635"/>
                    <a:pt x="226195" y="153580"/>
                    <a:pt x="218749" y="161026"/>
                  </a:cubicBezTo>
                  <a:lnTo>
                    <a:pt x="149738" y="241539"/>
                  </a:lnTo>
                  <a:cubicBezTo>
                    <a:pt x="143570" y="269293"/>
                    <a:pt x="129390" y="304361"/>
                    <a:pt x="143987" y="333554"/>
                  </a:cubicBezTo>
                  <a:cubicBezTo>
                    <a:pt x="146698" y="338976"/>
                    <a:pt x="161240" y="339305"/>
                    <a:pt x="161240" y="339305"/>
                  </a:cubicBezTo>
                  <a:lnTo>
                    <a:pt x="299262" y="368060"/>
                  </a:lnTo>
                  <a:cubicBezTo>
                    <a:pt x="303096" y="385313"/>
                    <a:pt x="309996" y="402162"/>
                    <a:pt x="310764" y="419819"/>
                  </a:cubicBezTo>
                  <a:cubicBezTo>
                    <a:pt x="311933" y="446700"/>
                    <a:pt x="307984" y="473591"/>
                    <a:pt x="305013" y="500332"/>
                  </a:cubicBezTo>
                  <a:cubicBezTo>
                    <a:pt x="297131" y="571266"/>
                    <a:pt x="300515" y="468040"/>
                    <a:pt x="293512" y="552090"/>
                  </a:cubicBezTo>
                  <a:cubicBezTo>
                    <a:pt x="292398" y="565463"/>
                    <a:pt x="293512" y="578928"/>
                    <a:pt x="293512" y="592347"/>
                  </a:cubicBezTo>
                  <a:lnTo>
                    <a:pt x="471791" y="724619"/>
                  </a:lnTo>
                  <a:cubicBezTo>
                    <a:pt x="458372" y="738038"/>
                    <a:pt x="445875" y="752446"/>
                    <a:pt x="431534" y="764875"/>
                  </a:cubicBezTo>
                  <a:cubicBezTo>
                    <a:pt x="405449" y="787482"/>
                    <a:pt x="361984" y="815076"/>
                    <a:pt x="333768" y="833887"/>
                  </a:cubicBezTo>
                  <a:cubicBezTo>
                    <a:pt x="328017" y="837721"/>
                    <a:pt x="323072" y="843202"/>
                    <a:pt x="316515" y="845388"/>
                  </a:cubicBezTo>
                  <a:cubicBezTo>
                    <a:pt x="227493" y="875063"/>
                    <a:pt x="319440" y="841051"/>
                    <a:pt x="264757" y="868392"/>
                  </a:cubicBezTo>
                  <a:cubicBezTo>
                    <a:pt x="224210" y="888666"/>
                    <a:pt x="246851" y="869045"/>
                    <a:pt x="224500" y="891396"/>
                  </a:cubicBezTo>
                  <a:lnTo>
                    <a:pt x="132485" y="810883"/>
                  </a:lnTo>
                  <a:cubicBezTo>
                    <a:pt x="149738" y="803215"/>
                    <a:pt x="167357" y="796323"/>
                    <a:pt x="184244" y="787879"/>
                  </a:cubicBezTo>
                  <a:cubicBezTo>
                    <a:pt x="190426" y="784788"/>
                    <a:pt x="195143" y="779100"/>
                    <a:pt x="201496" y="776377"/>
                  </a:cubicBezTo>
                  <a:cubicBezTo>
                    <a:pt x="208761" y="773263"/>
                    <a:pt x="216900" y="772797"/>
                    <a:pt x="224500" y="770626"/>
                  </a:cubicBezTo>
                  <a:cubicBezTo>
                    <a:pt x="230329" y="768961"/>
                    <a:pt x="235924" y="766540"/>
                    <a:pt x="241753" y="764875"/>
                  </a:cubicBezTo>
                  <a:cubicBezTo>
                    <a:pt x="273443" y="755821"/>
                    <a:pt x="255232" y="763886"/>
                    <a:pt x="276259" y="753373"/>
                  </a:cubicBezTo>
                  <a:lnTo>
                    <a:pt x="305013" y="718868"/>
                  </a:lnTo>
                  <a:lnTo>
                    <a:pt x="247504" y="701615"/>
                  </a:lnTo>
                  <a:cubicBezTo>
                    <a:pt x="239904" y="699444"/>
                    <a:pt x="231696" y="699135"/>
                    <a:pt x="224500" y="695864"/>
                  </a:cubicBezTo>
                  <a:cubicBezTo>
                    <a:pt x="210430" y="689469"/>
                    <a:pt x="198228" y="679441"/>
                    <a:pt x="184244" y="672860"/>
                  </a:cubicBezTo>
                  <a:cubicBezTo>
                    <a:pt x="153578" y="658429"/>
                    <a:pt x="136787" y="653207"/>
                    <a:pt x="109481" y="644105"/>
                  </a:cubicBezTo>
                  <a:cubicBezTo>
                    <a:pt x="105647" y="638354"/>
                    <a:pt x="98836" y="633711"/>
                    <a:pt x="97979" y="626853"/>
                  </a:cubicBezTo>
                  <a:cubicBezTo>
                    <a:pt x="96288" y="613323"/>
                    <a:pt x="107360" y="586114"/>
                    <a:pt x="115232" y="575094"/>
                  </a:cubicBezTo>
                  <a:cubicBezTo>
                    <a:pt x="119959" y="568476"/>
                    <a:pt x="127758" y="564459"/>
                    <a:pt x="132485" y="557841"/>
                  </a:cubicBezTo>
                  <a:cubicBezTo>
                    <a:pt x="152047" y="530454"/>
                    <a:pt x="133825" y="526724"/>
                    <a:pt x="178493" y="511834"/>
                  </a:cubicBezTo>
                  <a:cubicBezTo>
                    <a:pt x="179590" y="511468"/>
                    <a:pt x="225694" y="499462"/>
                    <a:pt x="230251" y="488830"/>
                  </a:cubicBezTo>
                  <a:cubicBezTo>
                    <a:pt x="234027" y="480020"/>
                    <a:pt x="230251" y="469660"/>
                    <a:pt x="230251" y="460075"/>
                  </a:cubicBezTo>
                  <a:lnTo>
                    <a:pt x="195746" y="431320"/>
                  </a:lnTo>
                  <a:cubicBezTo>
                    <a:pt x="174659" y="429403"/>
                    <a:pt x="153446" y="428564"/>
                    <a:pt x="132485" y="425570"/>
                  </a:cubicBezTo>
                  <a:cubicBezTo>
                    <a:pt x="126484" y="424713"/>
                    <a:pt x="121061" y="421484"/>
                    <a:pt x="115232" y="419819"/>
                  </a:cubicBezTo>
                  <a:cubicBezTo>
                    <a:pt x="103408" y="416440"/>
                    <a:pt x="86642" y="413620"/>
                    <a:pt x="74976" y="408317"/>
                  </a:cubicBezTo>
                  <a:cubicBezTo>
                    <a:pt x="33969" y="389678"/>
                    <a:pt x="38726" y="391818"/>
                    <a:pt x="11715" y="373811"/>
                  </a:cubicBezTo>
                  <a:cubicBezTo>
                    <a:pt x="7881" y="368060"/>
                    <a:pt x="901" y="363436"/>
                    <a:pt x="213" y="356558"/>
                  </a:cubicBezTo>
                  <a:cubicBezTo>
                    <a:pt x="-1136" y="343070"/>
                    <a:pt x="4283" y="329752"/>
                    <a:pt x="5964" y="316302"/>
                  </a:cubicBezTo>
                  <a:cubicBezTo>
                    <a:pt x="6202" y="314400"/>
                    <a:pt x="5964" y="312468"/>
                    <a:pt x="5964" y="310551"/>
                  </a:cubicBezTo>
                  <a:lnTo>
                    <a:pt x="63474" y="264543"/>
                  </a:lnTo>
                  <a:cubicBezTo>
                    <a:pt x="71142" y="247290"/>
                    <a:pt x="78566" y="229927"/>
                    <a:pt x="86478" y="212785"/>
                  </a:cubicBezTo>
                  <a:cubicBezTo>
                    <a:pt x="90071" y="205001"/>
                    <a:pt x="92491" y="196367"/>
                    <a:pt x="97979" y="189781"/>
                  </a:cubicBezTo>
                  <a:cubicBezTo>
                    <a:pt x="102404" y="184471"/>
                    <a:pt x="109481" y="182113"/>
                    <a:pt x="115232" y="178279"/>
                  </a:cubicBezTo>
                  <a:lnTo>
                    <a:pt x="126734" y="161026"/>
                  </a:lnTo>
                  <a:lnTo>
                    <a:pt x="120983" y="155275"/>
                  </a:lnTo>
                  <a:lnTo>
                    <a:pt x="40470" y="149524"/>
                  </a:lnTo>
                  <a:cubicBezTo>
                    <a:pt x="33093" y="146687"/>
                    <a:pt x="43721" y="134018"/>
                    <a:pt x="46221" y="126520"/>
                  </a:cubicBezTo>
                  <a:cubicBezTo>
                    <a:pt x="49485" y="116727"/>
                    <a:pt x="49954" y="104564"/>
                    <a:pt x="57723" y="97766"/>
                  </a:cubicBezTo>
                  <a:cubicBezTo>
                    <a:pt x="65651" y="90829"/>
                    <a:pt x="109243" y="82470"/>
                    <a:pt x="120983" y="80513"/>
                  </a:cubicBezTo>
                  <a:cubicBezTo>
                    <a:pt x="122874" y="80198"/>
                    <a:pt x="124817" y="80513"/>
                    <a:pt x="126734" y="80513"/>
                  </a:cubicBezTo>
                  <a:lnTo>
                    <a:pt x="69225" y="10926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417638" y="3675063"/>
            <a:ext cx="5810250" cy="704850"/>
            <a:chOff x="1418328" y="3674975"/>
            <a:chExt cx="5809698" cy="705179"/>
          </a:xfrm>
        </p:grpSpPr>
        <p:sp>
          <p:nvSpPr>
            <p:cNvPr id="7" name="Freeform 6"/>
            <p:cNvSpPr/>
            <p:nvPr/>
          </p:nvSpPr>
          <p:spPr>
            <a:xfrm rot="21196601">
              <a:off x="1418328" y="4078388"/>
              <a:ext cx="220641" cy="217589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5480262">
              <a:off x="4882656" y="3675830"/>
              <a:ext cx="220765" cy="219054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2651844" flipV="1">
              <a:off x="6324824" y="3854446"/>
              <a:ext cx="220642" cy="217590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rot="2173953">
              <a:off x="3231081" y="4129212"/>
              <a:ext cx="219054" cy="217589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820017" y="4224506"/>
              <a:ext cx="166672" cy="155648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5666074" y="4100624"/>
              <a:ext cx="98416" cy="217589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061354" y="3997387"/>
              <a:ext cx="166672" cy="155648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2208828" y="3890976"/>
              <a:ext cx="273024" cy="225530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54288" y="1474788"/>
            <a:ext cx="3246437" cy="1660525"/>
            <a:chOff x="2523666" y="1238524"/>
            <a:chExt cx="3246898" cy="1660172"/>
          </a:xfrm>
        </p:grpSpPr>
        <p:sp>
          <p:nvSpPr>
            <p:cNvPr id="20" name="Freeform 19"/>
            <p:cNvSpPr/>
            <p:nvPr/>
          </p:nvSpPr>
          <p:spPr>
            <a:xfrm rot="903193">
              <a:off x="5108483" y="1384543"/>
              <a:ext cx="220693" cy="219028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878262" y="1822600"/>
              <a:ext cx="98439" cy="217441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916101" y="2343189"/>
              <a:ext cx="271502" cy="22537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 rot="19400875">
              <a:off x="4016128" y="1238524"/>
              <a:ext cx="273089" cy="22537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4451165" y="1446442"/>
              <a:ext cx="166711" cy="155542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3768443" y="1465488"/>
              <a:ext cx="98439" cy="217442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961878" y="1597223"/>
              <a:ext cx="273089" cy="22537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rot="6240115">
              <a:off x="3279472" y="1971752"/>
              <a:ext cx="272992" cy="22545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 rot="19266593">
              <a:off x="3474713" y="2452703"/>
              <a:ext cx="98439" cy="217442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rot="4434514">
              <a:off x="4456739" y="2066190"/>
              <a:ext cx="98404" cy="217518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8008167">
              <a:off x="4304329" y="2710589"/>
              <a:ext cx="166652" cy="155597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 rot="10137396">
              <a:off x="2523666" y="1895609"/>
              <a:ext cx="166711" cy="155542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 rot="1289372">
              <a:off x="5603853" y="2381281"/>
              <a:ext cx="166711" cy="155542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968763" y="2014646"/>
              <a:ext cx="271501" cy="22537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 rot="2126795">
              <a:off x="4659156" y="2532061"/>
              <a:ext cx="271502" cy="225377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rot="991454">
              <a:off x="5094193" y="2566979"/>
              <a:ext cx="220694" cy="219028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rot="21196601">
              <a:off x="3839890" y="1776572"/>
              <a:ext cx="220694" cy="219028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Freeform 40"/>
            <p:cNvSpPr/>
            <p:nvPr/>
          </p:nvSpPr>
          <p:spPr>
            <a:xfrm rot="16797109">
              <a:off x="3683538" y="2678835"/>
              <a:ext cx="220616" cy="219106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 rot="3957763">
              <a:off x="3003991" y="2526467"/>
              <a:ext cx="220616" cy="219106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 rot="5150831">
              <a:off x="3015107" y="1874143"/>
              <a:ext cx="220615" cy="219106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7" name="Content Placeholder 2"/>
          <p:cNvSpPr txBox="1">
            <a:spLocks/>
          </p:cNvSpPr>
          <p:nvPr/>
        </p:nvSpPr>
        <p:spPr>
          <a:xfrm>
            <a:off x="541992" y="1071087"/>
            <a:ext cx="8224825" cy="4445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/>
              <a:t>Compound and fragment profiling</a:t>
            </a:r>
          </a:p>
          <a:p>
            <a:pPr>
              <a:defRPr/>
            </a:pPr>
            <a:endParaRPr lang="en-US" sz="20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				         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000" dirty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000" dirty="0" smtClean="0"/>
              <a:t>		</a:t>
            </a:r>
            <a:r>
              <a:rPr lang="en-US" sz="2000" dirty="0"/>
              <a:t>	</a:t>
            </a:r>
            <a:r>
              <a:rPr lang="en-US" sz="2000" dirty="0" smtClean="0"/>
              <a:t>	    binding/docking to bacterial proteins </a:t>
            </a:r>
          </a:p>
          <a:p>
            <a:pPr>
              <a:defRPr/>
            </a:pPr>
            <a:endParaRPr lang="en-US" sz="2000" dirty="0"/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421481" y="-11112"/>
            <a:ext cx="8229600" cy="7016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3200" dirty="0" smtClean="0"/>
              <a:t>An approach to new multitargets:</a:t>
            </a:r>
          </a:p>
          <a:p>
            <a:pPr>
              <a:defRPr/>
            </a:pPr>
            <a:r>
              <a:rPr lang="en-US" sz="3200" dirty="0" smtClean="0"/>
              <a:t>Sorting targets by their ligands</a:t>
            </a:r>
            <a:endParaRPr lang="en-US" sz="3200" dirty="0"/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2208213" y="1397000"/>
            <a:ext cx="3778250" cy="1771650"/>
            <a:chOff x="2208757" y="1397432"/>
            <a:chExt cx="3777170" cy="1771859"/>
          </a:xfrm>
        </p:grpSpPr>
        <p:sp>
          <p:nvSpPr>
            <p:cNvPr id="50" name="Freeform 49"/>
            <p:cNvSpPr/>
            <p:nvPr/>
          </p:nvSpPr>
          <p:spPr>
            <a:xfrm rot="21196601">
              <a:off x="4794055" y="2951778"/>
              <a:ext cx="220600" cy="217513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 rot="5480262">
              <a:off x="5766076" y="2154009"/>
              <a:ext cx="220689" cy="219012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 rot="2651844" flipV="1">
              <a:off x="4341747" y="1915018"/>
              <a:ext cx="220599" cy="217514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 rot="2173953">
              <a:off x="2251607" y="2343694"/>
              <a:ext cx="219012" cy="217514"/>
            </a:xfrm>
            <a:custGeom>
              <a:avLst/>
              <a:gdLst>
                <a:gd name="connsiteX0" fmla="*/ 67985 w 258343"/>
                <a:gd name="connsiteY0" fmla="*/ 135970 h 200556"/>
                <a:gd name="connsiteX1" fmla="*/ 16996 w 258343"/>
                <a:gd name="connsiteY1" fmla="*/ 74783 h 200556"/>
                <a:gd name="connsiteX2" fmla="*/ 0 w 258343"/>
                <a:gd name="connsiteY2" fmla="*/ 6798 h 200556"/>
                <a:gd name="connsiteX3" fmla="*/ 13597 w 258343"/>
                <a:gd name="connsiteY3" fmla="*/ 0 h 200556"/>
                <a:gd name="connsiteX4" fmla="*/ 50989 w 258343"/>
                <a:gd name="connsiteY4" fmla="*/ 6798 h 200556"/>
                <a:gd name="connsiteX5" fmla="*/ 190358 w 258343"/>
                <a:gd name="connsiteY5" fmla="*/ 44190 h 200556"/>
                <a:gd name="connsiteX6" fmla="*/ 254944 w 258343"/>
                <a:gd name="connsiteY6" fmla="*/ 101977 h 200556"/>
                <a:gd name="connsiteX7" fmla="*/ 254944 w 258343"/>
                <a:gd name="connsiteY7" fmla="*/ 101977 h 200556"/>
                <a:gd name="connsiteX8" fmla="*/ 258343 w 258343"/>
                <a:gd name="connsiteY8" fmla="*/ 122373 h 200556"/>
                <a:gd name="connsiteX9" fmla="*/ 234549 w 258343"/>
                <a:gd name="connsiteY9" fmla="*/ 135970 h 200556"/>
                <a:gd name="connsiteX10" fmla="*/ 207355 w 258343"/>
                <a:gd name="connsiteY10" fmla="*/ 149567 h 200556"/>
                <a:gd name="connsiteX11" fmla="*/ 193758 w 258343"/>
                <a:gd name="connsiteY11" fmla="*/ 169963 h 200556"/>
                <a:gd name="connsiteX12" fmla="*/ 200556 w 258343"/>
                <a:gd name="connsiteY12" fmla="*/ 193757 h 200556"/>
                <a:gd name="connsiteX13" fmla="*/ 203955 w 258343"/>
                <a:gd name="connsiteY13" fmla="*/ 197157 h 200556"/>
                <a:gd name="connsiteX14" fmla="*/ 203955 w 258343"/>
                <a:gd name="connsiteY14" fmla="*/ 197157 h 200556"/>
                <a:gd name="connsiteX15" fmla="*/ 169963 w 258343"/>
                <a:gd name="connsiteY15" fmla="*/ 200556 h 200556"/>
                <a:gd name="connsiteX16" fmla="*/ 159765 w 258343"/>
                <a:gd name="connsiteY16" fmla="*/ 197157 h 200556"/>
                <a:gd name="connsiteX17" fmla="*/ 156366 w 258343"/>
                <a:gd name="connsiteY17" fmla="*/ 186959 h 200556"/>
                <a:gd name="connsiteX18" fmla="*/ 149567 w 258343"/>
                <a:gd name="connsiteY18" fmla="*/ 149567 h 200556"/>
                <a:gd name="connsiteX19" fmla="*/ 152967 w 258343"/>
                <a:gd name="connsiteY19" fmla="*/ 118974 h 200556"/>
                <a:gd name="connsiteX20" fmla="*/ 105377 w 258343"/>
                <a:gd name="connsiteY20" fmla="*/ 101977 h 200556"/>
                <a:gd name="connsiteX21" fmla="*/ 95179 w 258343"/>
                <a:gd name="connsiteY21" fmla="*/ 98578 h 200556"/>
                <a:gd name="connsiteX22" fmla="*/ 81582 w 258343"/>
                <a:gd name="connsiteY22" fmla="*/ 105377 h 200556"/>
                <a:gd name="connsiteX23" fmla="*/ 78183 w 258343"/>
                <a:gd name="connsiteY23" fmla="*/ 115574 h 200556"/>
                <a:gd name="connsiteX24" fmla="*/ 67985 w 258343"/>
                <a:gd name="connsiteY24" fmla="*/ 122373 h 200556"/>
                <a:gd name="connsiteX25" fmla="*/ 67985 w 258343"/>
                <a:gd name="connsiteY25" fmla="*/ 135970 h 20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343" h="200556">
                  <a:moveTo>
                    <a:pt x="67985" y="135970"/>
                  </a:moveTo>
                  <a:lnTo>
                    <a:pt x="16996" y="74783"/>
                  </a:lnTo>
                  <a:lnTo>
                    <a:pt x="0" y="6798"/>
                  </a:lnTo>
                  <a:lnTo>
                    <a:pt x="13597" y="0"/>
                  </a:lnTo>
                  <a:lnTo>
                    <a:pt x="50989" y="6798"/>
                  </a:lnTo>
                  <a:lnTo>
                    <a:pt x="190358" y="44190"/>
                  </a:lnTo>
                  <a:lnTo>
                    <a:pt x="254944" y="101977"/>
                  </a:lnTo>
                  <a:lnTo>
                    <a:pt x="254944" y="101977"/>
                  </a:lnTo>
                  <a:lnTo>
                    <a:pt x="258343" y="122373"/>
                  </a:lnTo>
                  <a:lnTo>
                    <a:pt x="234549" y="135970"/>
                  </a:lnTo>
                  <a:cubicBezTo>
                    <a:pt x="225484" y="140502"/>
                    <a:pt x="215141" y="143079"/>
                    <a:pt x="207355" y="149567"/>
                  </a:cubicBezTo>
                  <a:cubicBezTo>
                    <a:pt x="201078" y="154798"/>
                    <a:pt x="193758" y="169963"/>
                    <a:pt x="193758" y="169963"/>
                  </a:cubicBezTo>
                  <a:cubicBezTo>
                    <a:pt x="194847" y="174321"/>
                    <a:pt x="198117" y="188879"/>
                    <a:pt x="200556" y="193757"/>
                  </a:cubicBezTo>
                  <a:cubicBezTo>
                    <a:pt x="201273" y="195190"/>
                    <a:pt x="202822" y="196024"/>
                    <a:pt x="203955" y="197157"/>
                  </a:cubicBezTo>
                  <a:lnTo>
                    <a:pt x="203955" y="197157"/>
                  </a:lnTo>
                  <a:cubicBezTo>
                    <a:pt x="192624" y="198290"/>
                    <a:pt x="181350" y="200556"/>
                    <a:pt x="169963" y="200556"/>
                  </a:cubicBezTo>
                  <a:cubicBezTo>
                    <a:pt x="166380" y="200556"/>
                    <a:pt x="162299" y="199691"/>
                    <a:pt x="159765" y="197157"/>
                  </a:cubicBezTo>
                  <a:cubicBezTo>
                    <a:pt x="157231" y="194623"/>
                    <a:pt x="156366" y="186959"/>
                    <a:pt x="156366" y="186959"/>
                  </a:cubicBezTo>
                  <a:lnTo>
                    <a:pt x="149567" y="149567"/>
                  </a:lnTo>
                  <a:lnTo>
                    <a:pt x="152967" y="118974"/>
                  </a:lnTo>
                  <a:cubicBezTo>
                    <a:pt x="119083" y="106268"/>
                    <a:pt x="134941" y="111832"/>
                    <a:pt x="105377" y="101977"/>
                  </a:cubicBezTo>
                  <a:lnTo>
                    <a:pt x="95179" y="98578"/>
                  </a:lnTo>
                  <a:cubicBezTo>
                    <a:pt x="90647" y="100844"/>
                    <a:pt x="85165" y="101794"/>
                    <a:pt x="81582" y="105377"/>
                  </a:cubicBezTo>
                  <a:cubicBezTo>
                    <a:pt x="79049" y="107910"/>
                    <a:pt x="80421" y="112776"/>
                    <a:pt x="78183" y="115574"/>
                  </a:cubicBezTo>
                  <a:cubicBezTo>
                    <a:pt x="75631" y="118764"/>
                    <a:pt x="71384" y="120107"/>
                    <a:pt x="67985" y="122373"/>
                  </a:cubicBezTo>
                  <a:lnTo>
                    <a:pt x="67985" y="13597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3151462" y="1397432"/>
              <a:ext cx="166639" cy="155593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2743591" y="2353220"/>
              <a:ext cx="98397" cy="217514"/>
            </a:xfrm>
            <a:custGeom>
              <a:avLst/>
              <a:gdLst>
                <a:gd name="connsiteX0" fmla="*/ 0 w 97766"/>
                <a:gd name="connsiteY0" fmla="*/ 192958 h 216956"/>
                <a:gd name="connsiteX1" fmla="*/ 28755 w 97766"/>
                <a:gd name="connsiteY1" fmla="*/ 118196 h 216956"/>
                <a:gd name="connsiteX2" fmla="*/ 23004 w 97766"/>
                <a:gd name="connsiteY2" fmla="*/ 83690 h 216956"/>
                <a:gd name="connsiteX3" fmla="*/ 5751 w 97766"/>
                <a:gd name="connsiteY3" fmla="*/ 49185 h 216956"/>
                <a:gd name="connsiteX4" fmla="*/ 34506 w 97766"/>
                <a:gd name="connsiteY4" fmla="*/ 8928 h 216956"/>
                <a:gd name="connsiteX5" fmla="*/ 80513 w 97766"/>
                <a:gd name="connsiteY5" fmla="*/ 49185 h 216956"/>
                <a:gd name="connsiteX6" fmla="*/ 69011 w 97766"/>
                <a:gd name="connsiteY6" fmla="*/ 66438 h 216956"/>
                <a:gd name="connsiteX7" fmla="*/ 80513 w 97766"/>
                <a:gd name="connsiteY7" fmla="*/ 100943 h 216956"/>
                <a:gd name="connsiteX8" fmla="*/ 97766 w 97766"/>
                <a:gd name="connsiteY8" fmla="*/ 112445 h 216956"/>
                <a:gd name="connsiteX9" fmla="*/ 69011 w 97766"/>
                <a:gd name="connsiteY9" fmla="*/ 152702 h 216956"/>
                <a:gd name="connsiteX10" fmla="*/ 40257 w 97766"/>
                <a:gd name="connsiteY10" fmla="*/ 192958 h 216956"/>
                <a:gd name="connsiteX11" fmla="*/ 34506 w 97766"/>
                <a:gd name="connsiteY11" fmla="*/ 215962 h 216956"/>
                <a:gd name="connsiteX12" fmla="*/ 0 w 97766"/>
                <a:gd name="connsiteY12" fmla="*/ 192958 h 21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66" h="216956">
                  <a:moveTo>
                    <a:pt x="0" y="192958"/>
                  </a:moveTo>
                  <a:lnTo>
                    <a:pt x="28755" y="118196"/>
                  </a:lnTo>
                  <a:lnTo>
                    <a:pt x="23004" y="83690"/>
                  </a:lnTo>
                  <a:lnTo>
                    <a:pt x="5751" y="49185"/>
                  </a:lnTo>
                  <a:cubicBezTo>
                    <a:pt x="15336" y="35766"/>
                    <a:pt x="19195" y="15053"/>
                    <a:pt x="34506" y="8928"/>
                  </a:cubicBezTo>
                  <a:cubicBezTo>
                    <a:pt x="97580" y="-16302"/>
                    <a:pt x="102197" y="16659"/>
                    <a:pt x="80513" y="49185"/>
                  </a:cubicBezTo>
                  <a:lnTo>
                    <a:pt x="69011" y="66438"/>
                  </a:lnTo>
                  <a:cubicBezTo>
                    <a:pt x="75294" y="97850"/>
                    <a:pt x="67850" y="88280"/>
                    <a:pt x="80513" y="100943"/>
                  </a:cubicBezTo>
                  <a:lnTo>
                    <a:pt x="97766" y="112445"/>
                  </a:lnTo>
                  <a:lnTo>
                    <a:pt x="69011" y="152702"/>
                  </a:lnTo>
                  <a:cubicBezTo>
                    <a:pt x="59426" y="166121"/>
                    <a:pt x="48153" y="178481"/>
                    <a:pt x="40257" y="192958"/>
                  </a:cubicBezTo>
                  <a:cubicBezTo>
                    <a:pt x="36472" y="199897"/>
                    <a:pt x="39248" y="209639"/>
                    <a:pt x="34506" y="215962"/>
                  </a:cubicBezTo>
                  <a:cubicBezTo>
                    <a:pt x="32206" y="219029"/>
                    <a:pt x="26838" y="215962"/>
                    <a:pt x="0" y="192958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5479659" y="1930895"/>
              <a:ext cx="166640" cy="155593"/>
            </a:xfrm>
            <a:custGeom>
              <a:avLst/>
              <a:gdLst>
                <a:gd name="connsiteX0" fmla="*/ 0 w 166778"/>
                <a:gd name="connsiteY0" fmla="*/ 0 h 155675"/>
                <a:gd name="connsiteX1" fmla="*/ 86264 w 166778"/>
                <a:gd name="connsiteY1" fmla="*/ 0 h 155675"/>
                <a:gd name="connsiteX2" fmla="*/ 166778 w 166778"/>
                <a:gd name="connsiteY2" fmla="*/ 46007 h 155675"/>
                <a:gd name="connsiteX3" fmla="*/ 155276 w 166778"/>
                <a:gd name="connsiteY3" fmla="*/ 80513 h 155675"/>
                <a:gd name="connsiteX4" fmla="*/ 92015 w 166778"/>
                <a:gd name="connsiteY4" fmla="*/ 103517 h 155675"/>
                <a:gd name="connsiteX5" fmla="*/ 92015 w 166778"/>
                <a:gd name="connsiteY5" fmla="*/ 132272 h 155675"/>
                <a:gd name="connsiteX6" fmla="*/ 46008 w 166778"/>
                <a:gd name="connsiteY6" fmla="*/ 155275 h 155675"/>
                <a:gd name="connsiteX7" fmla="*/ 34506 w 166778"/>
                <a:gd name="connsiteY7" fmla="*/ 120770 h 155675"/>
                <a:gd name="connsiteX8" fmla="*/ 57510 w 166778"/>
                <a:gd name="connsiteY8" fmla="*/ 80513 h 155675"/>
                <a:gd name="connsiteX9" fmla="*/ 74763 w 166778"/>
                <a:gd name="connsiteY9" fmla="*/ 80513 h 155675"/>
                <a:gd name="connsiteX10" fmla="*/ 74763 w 166778"/>
                <a:gd name="connsiteY10" fmla="*/ 74762 h 155675"/>
                <a:gd name="connsiteX11" fmla="*/ 17253 w 166778"/>
                <a:gd name="connsiteY11" fmla="*/ 34506 h 155675"/>
                <a:gd name="connsiteX12" fmla="*/ 0 w 166778"/>
                <a:gd name="connsiteY12" fmla="*/ 0 h 15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778" h="155675">
                  <a:moveTo>
                    <a:pt x="0" y="0"/>
                  </a:moveTo>
                  <a:lnTo>
                    <a:pt x="86264" y="0"/>
                  </a:lnTo>
                  <a:lnTo>
                    <a:pt x="166778" y="46007"/>
                  </a:lnTo>
                  <a:lnTo>
                    <a:pt x="155276" y="80513"/>
                  </a:lnTo>
                  <a:cubicBezTo>
                    <a:pt x="98224" y="93191"/>
                    <a:pt x="116014" y="79518"/>
                    <a:pt x="92015" y="103517"/>
                  </a:cubicBezTo>
                  <a:lnTo>
                    <a:pt x="92015" y="132272"/>
                  </a:lnTo>
                  <a:cubicBezTo>
                    <a:pt x="76679" y="139940"/>
                    <a:pt x="62821" y="158638"/>
                    <a:pt x="46008" y="155275"/>
                  </a:cubicBezTo>
                  <a:cubicBezTo>
                    <a:pt x="34120" y="152897"/>
                    <a:pt x="34506" y="120770"/>
                    <a:pt x="34506" y="120770"/>
                  </a:cubicBezTo>
                  <a:cubicBezTo>
                    <a:pt x="39048" y="98059"/>
                    <a:pt x="33937" y="88371"/>
                    <a:pt x="57510" y="80513"/>
                  </a:cubicBezTo>
                  <a:cubicBezTo>
                    <a:pt x="62966" y="78694"/>
                    <a:pt x="69012" y="80513"/>
                    <a:pt x="74763" y="80513"/>
                  </a:cubicBezTo>
                  <a:lnTo>
                    <a:pt x="74763" y="74762"/>
                  </a:lnTo>
                  <a:cubicBezTo>
                    <a:pt x="55593" y="61343"/>
                    <a:pt x="30233" y="53976"/>
                    <a:pt x="17253" y="34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2208757" y="1859449"/>
              <a:ext cx="272972" cy="225452"/>
            </a:xfrm>
            <a:custGeom>
              <a:avLst/>
              <a:gdLst>
                <a:gd name="connsiteX0" fmla="*/ 11502 w 333940"/>
                <a:gd name="connsiteY0" fmla="*/ 103517 h 258793"/>
                <a:gd name="connsiteX1" fmla="*/ 0 w 333940"/>
                <a:gd name="connsiteY1" fmla="*/ 207034 h 258793"/>
                <a:gd name="connsiteX2" fmla="*/ 63260 w 333940"/>
                <a:gd name="connsiteY2" fmla="*/ 258793 h 258793"/>
                <a:gd name="connsiteX3" fmla="*/ 115019 w 333940"/>
                <a:gd name="connsiteY3" fmla="*/ 253042 h 258793"/>
                <a:gd name="connsiteX4" fmla="*/ 132272 w 333940"/>
                <a:gd name="connsiteY4" fmla="*/ 241540 h 258793"/>
                <a:gd name="connsiteX5" fmla="*/ 143773 w 333940"/>
                <a:gd name="connsiteY5" fmla="*/ 189781 h 258793"/>
                <a:gd name="connsiteX6" fmla="*/ 184030 w 333940"/>
                <a:gd name="connsiteY6" fmla="*/ 161027 h 258793"/>
                <a:gd name="connsiteX7" fmla="*/ 189781 w 333940"/>
                <a:gd name="connsiteY7" fmla="*/ 143774 h 258793"/>
                <a:gd name="connsiteX8" fmla="*/ 235789 w 333940"/>
                <a:gd name="connsiteY8" fmla="*/ 103517 h 258793"/>
                <a:gd name="connsiteX9" fmla="*/ 276045 w 333940"/>
                <a:gd name="connsiteY9" fmla="*/ 92015 h 258793"/>
                <a:gd name="connsiteX10" fmla="*/ 310551 w 333940"/>
                <a:gd name="connsiteY10" fmla="*/ 69012 h 258793"/>
                <a:gd name="connsiteX11" fmla="*/ 327804 w 333940"/>
                <a:gd name="connsiteY11" fmla="*/ 57510 h 258793"/>
                <a:gd name="connsiteX12" fmla="*/ 333555 w 333940"/>
                <a:gd name="connsiteY12" fmla="*/ 40257 h 258793"/>
                <a:gd name="connsiteX13" fmla="*/ 299049 w 333940"/>
                <a:gd name="connsiteY13" fmla="*/ 17253 h 258793"/>
                <a:gd name="connsiteX14" fmla="*/ 258792 w 333940"/>
                <a:gd name="connsiteY14" fmla="*/ 0 h 258793"/>
                <a:gd name="connsiteX15" fmla="*/ 212785 w 333940"/>
                <a:gd name="connsiteY15" fmla="*/ 11502 h 258793"/>
                <a:gd name="connsiteX16" fmla="*/ 178279 w 333940"/>
                <a:gd name="connsiteY16" fmla="*/ 28755 h 258793"/>
                <a:gd name="connsiteX17" fmla="*/ 166777 w 333940"/>
                <a:gd name="connsiteY17" fmla="*/ 63261 h 258793"/>
                <a:gd name="connsiteX18" fmla="*/ 161026 w 333940"/>
                <a:gd name="connsiteY18" fmla="*/ 103517 h 258793"/>
                <a:gd name="connsiteX19" fmla="*/ 11502 w 333940"/>
                <a:gd name="connsiteY19" fmla="*/ 103517 h 25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940" h="258793">
                  <a:moveTo>
                    <a:pt x="11502" y="103517"/>
                  </a:moveTo>
                  <a:lnTo>
                    <a:pt x="0" y="207034"/>
                  </a:lnTo>
                  <a:lnTo>
                    <a:pt x="63260" y="258793"/>
                  </a:lnTo>
                  <a:cubicBezTo>
                    <a:pt x="80513" y="256876"/>
                    <a:pt x="98178" y="257252"/>
                    <a:pt x="115019" y="253042"/>
                  </a:cubicBezTo>
                  <a:cubicBezTo>
                    <a:pt x="121724" y="251366"/>
                    <a:pt x="127954" y="246937"/>
                    <a:pt x="132272" y="241540"/>
                  </a:cubicBezTo>
                  <a:cubicBezTo>
                    <a:pt x="138344" y="233949"/>
                    <a:pt x="143498" y="190401"/>
                    <a:pt x="143773" y="189781"/>
                  </a:cubicBezTo>
                  <a:cubicBezTo>
                    <a:pt x="150434" y="174794"/>
                    <a:pt x="171307" y="167388"/>
                    <a:pt x="184030" y="161027"/>
                  </a:cubicBezTo>
                  <a:cubicBezTo>
                    <a:pt x="185947" y="155276"/>
                    <a:pt x="187070" y="149196"/>
                    <a:pt x="189781" y="143774"/>
                  </a:cubicBezTo>
                  <a:cubicBezTo>
                    <a:pt x="198681" y="125973"/>
                    <a:pt x="216071" y="108447"/>
                    <a:pt x="235789" y="103517"/>
                  </a:cubicBezTo>
                  <a:cubicBezTo>
                    <a:pt x="241204" y="102163"/>
                    <a:pt x="269295" y="95765"/>
                    <a:pt x="276045" y="92015"/>
                  </a:cubicBezTo>
                  <a:cubicBezTo>
                    <a:pt x="288129" y="85302"/>
                    <a:pt x="299049" y="76680"/>
                    <a:pt x="310551" y="69012"/>
                  </a:cubicBezTo>
                  <a:lnTo>
                    <a:pt x="327804" y="57510"/>
                  </a:lnTo>
                  <a:cubicBezTo>
                    <a:pt x="329721" y="51759"/>
                    <a:pt x="335472" y="46008"/>
                    <a:pt x="333555" y="40257"/>
                  </a:cubicBezTo>
                  <a:cubicBezTo>
                    <a:pt x="327014" y="20633"/>
                    <a:pt x="312839" y="24148"/>
                    <a:pt x="299049" y="17253"/>
                  </a:cubicBezTo>
                  <a:cubicBezTo>
                    <a:pt x="259333" y="-2605"/>
                    <a:pt x="306668" y="11969"/>
                    <a:pt x="258792" y="0"/>
                  </a:cubicBezTo>
                  <a:cubicBezTo>
                    <a:pt x="247855" y="2187"/>
                    <a:pt x="224574" y="5608"/>
                    <a:pt x="212785" y="11502"/>
                  </a:cubicBezTo>
                  <a:cubicBezTo>
                    <a:pt x="168191" y="33799"/>
                    <a:pt x="221645" y="14300"/>
                    <a:pt x="178279" y="28755"/>
                  </a:cubicBezTo>
                  <a:cubicBezTo>
                    <a:pt x="174445" y="40257"/>
                    <a:pt x="168492" y="51259"/>
                    <a:pt x="166777" y="63261"/>
                  </a:cubicBezTo>
                  <a:cubicBezTo>
                    <a:pt x="164860" y="76680"/>
                    <a:pt x="174079" y="99862"/>
                    <a:pt x="161026" y="103517"/>
                  </a:cubicBezTo>
                  <a:cubicBezTo>
                    <a:pt x="116723" y="115922"/>
                    <a:pt x="69011" y="103517"/>
                    <a:pt x="11502" y="103517"/>
                  </a:cubicBez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0481" name="Group 20480"/>
          <p:cNvGrpSpPr>
            <a:grpSpLocks/>
          </p:cNvGrpSpPr>
          <p:nvPr/>
        </p:nvGrpSpPr>
        <p:grpSpPr bwMode="auto">
          <a:xfrm>
            <a:off x="1641475" y="4040188"/>
            <a:ext cx="4797425" cy="2035175"/>
            <a:chOff x="1641037" y="4039416"/>
            <a:chExt cx="4797379" cy="2035920"/>
          </a:xfrm>
        </p:grpSpPr>
        <p:cxnSp>
          <p:nvCxnSpPr>
            <p:cNvPr id="18" name="Straight Arrow Connector 17"/>
            <p:cNvCxnSpPr>
              <a:endCxn id="7" idx="8"/>
            </p:cNvCxnSpPr>
            <p:nvPr/>
          </p:nvCxnSpPr>
          <p:spPr>
            <a:xfrm flipH="1" flipV="1">
              <a:off x="1641037" y="4198224"/>
              <a:ext cx="3838538" cy="187711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endCxn id="6" idx="13"/>
            </p:cNvCxnSpPr>
            <p:nvPr/>
          </p:nvCxnSpPr>
          <p:spPr>
            <a:xfrm flipH="1" flipV="1">
              <a:off x="3430133" y="4333211"/>
              <a:ext cx="2049442" cy="174212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>
              <a:endCxn id="3" idx="23"/>
            </p:cNvCxnSpPr>
            <p:nvPr/>
          </p:nvCxnSpPr>
          <p:spPr>
            <a:xfrm flipH="1" flipV="1">
              <a:off x="5098579" y="4580951"/>
              <a:ext cx="380996" cy="149438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endCxn id="4" idx="7"/>
            </p:cNvCxnSpPr>
            <p:nvPr/>
          </p:nvCxnSpPr>
          <p:spPr>
            <a:xfrm flipV="1">
              <a:off x="5479575" y="4039416"/>
              <a:ext cx="958841" cy="20359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80" name="TextBox 20479"/>
          <p:cNvSpPr txBox="1">
            <a:spLocks noChangeArrowheads="1"/>
          </p:cNvSpPr>
          <p:nvPr/>
        </p:nvSpPr>
        <p:spPr bwMode="auto">
          <a:xfrm>
            <a:off x="4778375" y="6183313"/>
            <a:ext cx="232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Calibri" pitchFamily="34" charset="0"/>
                <a:cs typeface="Calibri" pitchFamily="34" charset="0"/>
              </a:rPr>
              <a:t>Candidate multitargets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4331" y="5695951"/>
            <a:ext cx="3846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 smtClean="0">
                <a:latin typeface="Calibri" pitchFamily="34" charset="0"/>
                <a:cs typeface="Calibri" pitchFamily="34" charset="0"/>
              </a:rPr>
              <a:t>Can be done computationally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2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24994 C 0.00139 0.27537 0.00226 0.30104 0.00469 0.32624 C 0.00469 0.33225 0.00156 0.44531 0.00156 0.49595 " pathEditMode="relative" rAng="0" ptsTypes="ffA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1230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75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" grpId="0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What is Antibacterial </a:t>
            </a:r>
            <a:r>
              <a:rPr lang="en-US" sz="4000" dirty="0" err="1" smtClean="0"/>
              <a:t>Multitargeting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grpSp>
        <p:nvGrpSpPr>
          <p:cNvPr id="4" name="Group 111"/>
          <p:cNvGrpSpPr>
            <a:grpSpLocks/>
          </p:cNvGrpSpPr>
          <p:nvPr/>
        </p:nvGrpSpPr>
        <p:grpSpPr bwMode="auto">
          <a:xfrm>
            <a:off x="7062788" y="3732213"/>
            <a:ext cx="673100" cy="635000"/>
            <a:chOff x="4840" y="2680"/>
            <a:chExt cx="424" cy="400"/>
          </a:xfrm>
        </p:grpSpPr>
        <p:sp>
          <p:nvSpPr>
            <p:cNvPr id="11339" name="Oval 112"/>
            <p:cNvSpPr>
              <a:spLocks noChangeArrowheads="1"/>
            </p:cNvSpPr>
            <p:nvPr/>
          </p:nvSpPr>
          <p:spPr bwMode="auto">
            <a:xfrm>
              <a:off x="4840" y="2760"/>
              <a:ext cx="424" cy="320"/>
            </a:xfrm>
            <a:prstGeom prst="ellipse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005E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0" name="Oval 113"/>
            <p:cNvSpPr>
              <a:spLocks noChangeArrowheads="1"/>
            </p:cNvSpPr>
            <p:nvPr/>
          </p:nvSpPr>
          <p:spPr bwMode="auto">
            <a:xfrm>
              <a:off x="4864" y="2680"/>
              <a:ext cx="368" cy="248"/>
            </a:xfrm>
            <a:prstGeom prst="ellipse">
              <a:avLst/>
            </a:prstGeom>
            <a:gradFill rotWithShape="1">
              <a:gsLst>
                <a:gs pos="0">
                  <a:srgbClr val="0DF3A6"/>
                </a:gs>
                <a:gs pos="100000">
                  <a:srgbClr val="06704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14"/>
          <p:cNvGrpSpPr>
            <a:grpSpLocks/>
          </p:cNvGrpSpPr>
          <p:nvPr/>
        </p:nvGrpSpPr>
        <p:grpSpPr bwMode="auto">
          <a:xfrm>
            <a:off x="7186613" y="2908300"/>
            <a:ext cx="1023937" cy="379413"/>
            <a:chOff x="4918" y="2161"/>
            <a:chExt cx="645" cy="239"/>
          </a:xfrm>
        </p:grpSpPr>
        <p:sp>
          <p:nvSpPr>
            <p:cNvPr id="11332" name="Freeform 115"/>
            <p:cNvSpPr>
              <a:spLocks/>
            </p:cNvSpPr>
            <p:nvPr/>
          </p:nvSpPr>
          <p:spPr bwMode="auto">
            <a:xfrm>
              <a:off x="4931" y="2161"/>
              <a:ext cx="632" cy="232"/>
            </a:xfrm>
            <a:custGeom>
              <a:avLst/>
              <a:gdLst>
                <a:gd name="T0" fmla="*/ 402 w 958"/>
                <a:gd name="T1" fmla="*/ 144 h 271"/>
                <a:gd name="T2" fmla="*/ 398 w 958"/>
                <a:gd name="T3" fmla="*/ 170 h 271"/>
                <a:gd name="T4" fmla="*/ 367 w 958"/>
                <a:gd name="T5" fmla="*/ 199 h 271"/>
                <a:gd name="T6" fmla="*/ 344 w 958"/>
                <a:gd name="T7" fmla="*/ 185 h 271"/>
                <a:gd name="T8" fmla="*/ 330 w 958"/>
                <a:gd name="T9" fmla="*/ 136 h 271"/>
                <a:gd name="T10" fmla="*/ 315 w 958"/>
                <a:gd name="T11" fmla="*/ 89 h 271"/>
                <a:gd name="T12" fmla="*/ 300 w 958"/>
                <a:gd name="T13" fmla="*/ 54 h 271"/>
                <a:gd name="T14" fmla="*/ 276 w 958"/>
                <a:gd name="T15" fmla="*/ 40 h 271"/>
                <a:gd name="T16" fmla="*/ 258 w 958"/>
                <a:gd name="T17" fmla="*/ 40 h 271"/>
                <a:gd name="T18" fmla="*/ 235 w 958"/>
                <a:gd name="T19" fmla="*/ 74 h 271"/>
                <a:gd name="T20" fmla="*/ 220 w 958"/>
                <a:gd name="T21" fmla="*/ 103 h 271"/>
                <a:gd name="T22" fmla="*/ 197 w 958"/>
                <a:gd name="T23" fmla="*/ 144 h 271"/>
                <a:gd name="T24" fmla="*/ 175 w 958"/>
                <a:gd name="T25" fmla="*/ 164 h 271"/>
                <a:gd name="T26" fmla="*/ 136 w 958"/>
                <a:gd name="T27" fmla="*/ 130 h 271"/>
                <a:gd name="T28" fmla="*/ 125 w 958"/>
                <a:gd name="T29" fmla="*/ 68 h 271"/>
                <a:gd name="T30" fmla="*/ 113 w 958"/>
                <a:gd name="T31" fmla="*/ 40 h 271"/>
                <a:gd name="T32" fmla="*/ 83 w 958"/>
                <a:gd name="T33" fmla="*/ 0 h 271"/>
                <a:gd name="T34" fmla="*/ 72 w 958"/>
                <a:gd name="T35" fmla="*/ 13 h 271"/>
                <a:gd name="T36" fmla="*/ 64 w 958"/>
                <a:gd name="T37" fmla="*/ 48 h 271"/>
                <a:gd name="T38" fmla="*/ 53 w 958"/>
                <a:gd name="T39" fmla="*/ 74 h 271"/>
                <a:gd name="T40" fmla="*/ 30 w 958"/>
                <a:gd name="T41" fmla="*/ 110 h 271"/>
                <a:gd name="T42" fmla="*/ 11 w 958"/>
                <a:gd name="T43" fmla="*/ 123 h 271"/>
                <a:gd name="T44" fmla="*/ 0 w 958"/>
                <a:gd name="T45" fmla="*/ 110 h 271"/>
                <a:gd name="T46" fmla="*/ 0 w 958"/>
                <a:gd name="T47" fmla="*/ 74 h 271"/>
                <a:gd name="T48" fmla="*/ 7 w 958"/>
                <a:gd name="T49" fmla="*/ 54 h 271"/>
                <a:gd name="T50" fmla="*/ 26 w 958"/>
                <a:gd name="T51" fmla="*/ 27 h 271"/>
                <a:gd name="T52" fmla="*/ 34 w 958"/>
                <a:gd name="T53" fmla="*/ 27 h 271"/>
                <a:gd name="T54" fmla="*/ 53 w 958"/>
                <a:gd name="T55" fmla="*/ 40 h 271"/>
                <a:gd name="T56" fmla="*/ 64 w 958"/>
                <a:gd name="T57" fmla="*/ 74 h 271"/>
                <a:gd name="T58" fmla="*/ 95 w 958"/>
                <a:gd name="T59" fmla="*/ 116 h 271"/>
                <a:gd name="T60" fmla="*/ 121 w 958"/>
                <a:gd name="T61" fmla="*/ 110 h 271"/>
                <a:gd name="T62" fmla="*/ 144 w 958"/>
                <a:gd name="T63" fmla="*/ 74 h 271"/>
                <a:gd name="T64" fmla="*/ 178 w 958"/>
                <a:gd name="T65" fmla="*/ 27 h 271"/>
                <a:gd name="T66" fmla="*/ 193 w 958"/>
                <a:gd name="T67" fmla="*/ 20 h 271"/>
                <a:gd name="T68" fmla="*/ 208 w 958"/>
                <a:gd name="T69" fmla="*/ 27 h 271"/>
                <a:gd name="T70" fmla="*/ 220 w 958"/>
                <a:gd name="T71" fmla="*/ 33 h 271"/>
                <a:gd name="T72" fmla="*/ 246 w 958"/>
                <a:gd name="T73" fmla="*/ 82 h 271"/>
                <a:gd name="T74" fmla="*/ 261 w 958"/>
                <a:gd name="T75" fmla="*/ 116 h 271"/>
                <a:gd name="T76" fmla="*/ 276 w 958"/>
                <a:gd name="T77" fmla="*/ 150 h 271"/>
                <a:gd name="T78" fmla="*/ 292 w 958"/>
                <a:gd name="T79" fmla="*/ 150 h 271"/>
                <a:gd name="T80" fmla="*/ 311 w 958"/>
                <a:gd name="T81" fmla="*/ 136 h 271"/>
                <a:gd name="T82" fmla="*/ 319 w 958"/>
                <a:gd name="T83" fmla="*/ 123 h 271"/>
                <a:gd name="T84" fmla="*/ 334 w 958"/>
                <a:gd name="T85" fmla="*/ 89 h 271"/>
                <a:gd name="T86" fmla="*/ 352 w 958"/>
                <a:gd name="T87" fmla="*/ 54 h 271"/>
                <a:gd name="T88" fmla="*/ 367 w 958"/>
                <a:gd name="T89" fmla="*/ 40 h 271"/>
                <a:gd name="T90" fmla="*/ 387 w 958"/>
                <a:gd name="T91" fmla="*/ 48 h 271"/>
                <a:gd name="T92" fmla="*/ 406 w 958"/>
                <a:gd name="T93" fmla="*/ 68 h 271"/>
                <a:gd name="T94" fmla="*/ 417 w 958"/>
                <a:gd name="T95" fmla="*/ 89 h 271"/>
                <a:gd name="T96" fmla="*/ 413 w 958"/>
                <a:gd name="T97" fmla="*/ 103 h 271"/>
                <a:gd name="T98" fmla="*/ 413 w 958"/>
                <a:gd name="T99" fmla="*/ 123 h 27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958" h="271">
                  <a:moveTo>
                    <a:pt x="949" y="168"/>
                  </a:moveTo>
                  <a:lnTo>
                    <a:pt x="924" y="196"/>
                  </a:lnTo>
                  <a:lnTo>
                    <a:pt x="924" y="215"/>
                  </a:lnTo>
                  <a:lnTo>
                    <a:pt x="915" y="233"/>
                  </a:lnTo>
                  <a:lnTo>
                    <a:pt x="880" y="262"/>
                  </a:lnTo>
                  <a:lnTo>
                    <a:pt x="845" y="271"/>
                  </a:lnTo>
                  <a:lnTo>
                    <a:pt x="810" y="262"/>
                  </a:lnTo>
                  <a:lnTo>
                    <a:pt x="792" y="252"/>
                  </a:lnTo>
                  <a:lnTo>
                    <a:pt x="767" y="205"/>
                  </a:lnTo>
                  <a:lnTo>
                    <a:pt x="758" y="186"/>
                  </a:lnTo>
                  <a:lnTo>
                    <a:pt x="740" y="159"/>
                  </a:lnTo>
                  <a:lnTo>
                    <a:pt x="723" y="121"/>
                  </a:lnTo>
                  <a:lnTo>
                    <a:pt x="697" y="83"/>
                  </a:lnTo>
                  <a:lnTo>
                    <a:pt x="688" y="74"/>
                  </a:lnTo>
                  <a:lnTo>
                    <a:pt x="662" y="65"/>
                  </a:lnTo>
                  <a:lnTo>
                    <a:pt x="635" y="55"/>
                  </a:lnTo>
                  <a:lnTo>
                    <a:pt x="609" y="55"/>
                  </a:lnTo>
                  <a:lnTo>
                    <a:pt x="593" y="55"/>
                  </a:lnTo>
                  <a:lnTo>
                    <a:pt x="566" y="65"/>
                  </a:lnTo>
                  <a:lnTo>
                    <a:pt x="540" y="102"/>
                  </a:lnTo>
                  <a:lnTo>
                    <a:pt x="514" y="121"/>
                  </a:lnTo>
                  <a:lnTo>
                    <a:pt x="505" y="140"/>
                  </a:lnTo>
                  <a:lnTo>
                    <a:pt x="479" y="159"/>
                  </a:lnTo>
                  <a:lnTo>
                    <a:pt x="452" y="196"/>
                  </a:lnTo>
                  <a:lnTo>
                    <a:pt x="427" y="215"/>
                  </a:lnTo>
                  <a:lnTo>
                    <a:pt x="401" y="224"/>
                  </a:lnTo>
                  <a:lnTo>
                    <a:pt x="348" y="205"/>
                  </a:lnTo>
                  <a:lnTo>
                    <a:pt x="313" y="178"/>
                  </a:lnTo>
                  <a:lnTo>
                    <a:pt x="304" y="159"/>
                  </a:lnTo>
                  <a:lnTo>
                    <a:pt x="287" y="93"/>
                  </a:lnTo>
                  <a:lnTo>
                    <a:pt x="269" y="83"/>
                  </a:lnTo>
                  <a:lnTo>
                    <a:pt x="261" y="55"/>
                  </a:lnTo>
                  <a:lnTo>
                    <a:pt x="226" y="17"/>
                  </a:lnTo>
                  <a:lnTo>
                    <a:pt x="191" y="0"/>
                  </a:lnTo>
                  <a:lnTo>
                    <a:pt x="183" y="8"/>
                  </a:lnTo>
                  <a:lnTo>
                    <a:pt x="165" y="17"/>
                  </a:lnTo>
                  <a:lnTo>
                    <a:pt x="156" y="46"/>
                  </a:lnTo>
                  <a:lnTo>
                    <a:pt x="147" y="65"/>
                  </a:lnTo>
                  <a:lnTo>
                    <a:pt x="139" y="83"/>
                  </a:lnTo>
                  <a:lnTo>
                    <a:pt x="121" y="102"/>
                  </a:lnTo>
                  <a:lnTo>
                    <a:pt x="104" y="131"/>
                  </a:lnTo>
                  <a:lnTo>
                    <a:pt x="70" y="150"/>
                  </a:lnTo>
                  <a:lnTo>
                    <a:pt x="43" y="178"/>
                  </a:lnTo>
                  <a:lnTo>
                    <a:pt x="26" y="168"/>
                  </a:lnTo>
                  <a:lnTo>
                    <a:pt x="8" y="168"/>
                  </a:lnTo>
                  <a:lnTo>
                    <a:pt x="0" y="150"/>
                  </a:lnTo>
                  <a:lnTo>
                    <a:pt x="0" y="131"/>
                  </a:lnTo>
                  <a:lnTo>
                    <a:pt x="0" y="102"/>
                  </a:lnTo>
                  <a:lnTo>
                    <a:pt x="8" y="93"/>
                  </a:lnTo>
                  <a:lnTo>
                    <a:pt x="17" y="74"/>
                  </a:lnTo>
                  <a:lnTo>
                    <a:pt x="35" y="46"/>
                  </a:lnTo>
                  <a:lnTo>
                    <a:pt x="61" y="36"/>
                  </a:lnTo>
                  <a:lnTo>
                    <a:pt x="70" y="36"/>
                  </a:lnTo>
                  <a:lnTo>
                    <a:pt x="78" y="36"/>
                  </a:lnTo>
                  <a:lnTo>
                    <a:pt x="95" y="46"/>
                  </a:lnTo>
                  <a:lnTo>
                    <a:pt x="121" y="55"/>
                  </a:lnTo>
                  <a:lnTo>
                    <a:pt x="130" y="74"/>
                  </a:lnTo>
                  <a:lnTo>
                    <a:pt x="147" y="102"/>
                  </a:lnTo>
                  <a:lnTo>
                    <a:pt x="174" y="140"/>
                  </a:lnTo>
                  <a:lnTo>
                    <a:pt x="218" y="159"/>
                  </a:lnTo>
                  <a:lnTo>
                    <a:pt x="244" y="159"/>
                  </a:lnTo>
                  <a:lnTo>
                    <a:pt x="278" y="150"/>
                  </a:lnTo>
                  <a:lnTo>
                    <a:pt x="295" y="121"/>
                  </a:lnTo>
                  <a:lnTo>
                    <a:pt x="331" y="102"/>
                  </a:lnTo>
                  <a:lnTo>
                    <a:pt x="374" y="55"/>
                  </a:lnTo>
                  <a:lnTo>
                    <a:pt x="409" y="36"/>
                  </a:lnTo>
                  <a:lnTo>
                    <a:pt x="435" y="27"/>
                  </a:lnTo>
                  <a:lnTo>
                    <a:pt x="443" y="27"/>
                  </a:lnTo>
                  <a:lnTo>
                    <a:pt x="461" y="36"/>
                  </a:lnTo>
                  <a:lnTo>
                    <a:pt x="479" y="36"/>
                  </a:lnTo>
                  <a:lnTo>
                    <a:pt x="496" y="46"/>
                  </a:lnTo>
                  <a:lnTo>
                    <a:pt x="505" y="46"/>
                  </a:lnTo>
                  <a:lnTo>
                    <a:pt x="522" y="65"/>
                  </a:lnTo>
                  <a:lnTo>
                    <a:pt x="566" y="112"/>
                  </a:lnTo>
                  <a:lnTo>
                    <a:pt x="584" y="131"/>
                  </a:lnTo>
                  <a:lnTo>
                    <a:pt x="601" y="159"/>
                  </a:lnTo>
                  <a:lnTo>
                    <a:pt x="618" y="196"/>
                  </a:lnTo>
                  <a:lnTo>
                    <a:pt x="635" y="205"/>
                  </a:lnTo>
                  <a:lnTo>
                    <a:pt x="662" y="215"/>
                  </a:lnTo>
                  <a:lnTo>
                    <a:pt x="670" y="205"/>
                  </a:lnTo>
                  <a:lnTo>
                    <a:pt x="688" y="196"/>
                  </a:lnTo>
                  <a:lnTo>
                    <a:pt x="714" y="186"/>
                  </a:lnTo>
                  <a:lnTo>
                    <a:pt x="723" y="186"/>
                  </a:lnTo>
                  <a:lnTo>
                    <a:pt x="732" y="168"/>
                  </a:lnTo>
                  <a:lnTo>
                    <a:pt x="749" y="150"/>
                  </a:lnTo>
                  <a:lnTo>
                    <a:pt x="767" y="121"/>
                  </a:lnTo>
                  <a:lnTo>
                    <a:pt x="783" y="112"/>
                  </a:lnTo>
                  <a:lnTo>
                    <a:pt x="810" y="74"/>
                  </a:lnTo>
                  <a:lnTo>
                    <a:pt x="836" y="55"/>
                  </a:lnTo>
                  <a:lnTo>
                    <a:pt x="845" y="55"/>
                  </a:lnTo>
                  <a:lnTo>
                    <a:pt x="871" y="55"/>
                  </a:lnTo>
                  <a:lnTo>
                    <a:pt x="888" y="65"/>
                  </a:lnTo>
                  <a:lnTo>
                    <a:pt x="906" y="74"/>
                  </a:lnTo>
                  <a:lnTo>
                    <a:pt x="932" y="93"/>
                  </a:lnTo>
                  <a:lnTo>
                    <a:pt x="949" y="102"/>
                  </a:lnTo>
                  <a:lnTo>
                    <a:pt x="958" y="121"/>
                  </a:lnTo>
                  <a:lnTo>
                    <a:pt x="949" y="121"/>
                  </a:lnTo>
                  <a:lnTo>
                    <a:pt x="949" y="140"/>
                  </a:lnTo>
                  <a:lnTo>
                    <a:pt x="949" y="159"/>
                  </a:lnTo>
                  <a:lnTo>
                    <a:pt x="949" y="168"/>
                  </a:lnTo>
                  <a:close/>
                </a:path>
              </a:pathLst>
            </a:custGeom>
            <a:noFill/>
            <a:ln w="38100" cmpd="sng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3" name="Line 116"/>
            <p:cNvSpPr>
              <a:spLocks noChangeShapeType="1"/>
            </p:cNvSpPr>
            <p:nvPr/>
          </p:nvSpPr>
          <p:spPr bwMode="auto">
            <a:xfrm>
              <a:off x="5148" y="2328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4" name="Line 117"/>
            <p:cNvSpPr>
              <a:spLocks noChangeShapeType="1"/>
            </p:cNvSpPr>
            <p:nvPr/>
          </p:nvSpPr>
          <p:spPr bwMode="auto">
            <a:xfrm rot="-483265">
              <a:off x="5452" y="2376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5" name="Line 118"/>
            <p:cNvSpPr>
              <a:spLocks noChangeShapeType="1"/>
            </p:cNvSpPr>
            <p:nvPr/>
          </p:nvSpPr>
          <p:spPr bwMode="auto">
            <a:xfrm rot="580782">
              <a:off x="5516" y="2220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6" name="Line 119"/>
            <p:cNvSpPr>
              <a:spLocks noChangeShapeType="1"/>
            </p:cNvSpPr>
            <p:nvPr/>
          </p:nvSpPr>
          <p:spPr bwMode="auto">
            <a:xfrm rot="188941">
              <a:off x="5350" y="2206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7" name="Line 120"/>
            <p:cNvSpPr>
              <a:spLocks noChangeShapeType="1"/>
            </p:cNvSpPr>
            <p:nvPr/>
          </p:nvSpPr>
          <p:spPr bwMode="auto">
            <a:xfrm rot="1765260">
              <a:off x="5068" y="2178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8" name="Line 121"/>
            <p:cNvSpPr>
              <a:spLocks noChangeShapeType="1"/>
            </p:cNvSpPr>
            <p:nvPr/>
          </p:nvSpPr>
          <p:spPr bwMode="auto">
            <a:xfrm rot="3820809">
              <a:off x="4908" y="2258"/>
              <a:ext cx="44" cy="2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22"/>
          <p:cNvGrpSpPr>
            <a:grpSpLocks/>
          </p:cNvGrpSpPr>
          <p:nvPr/>
        </p:nvGrpSpPr>
        <p:grpSpPr bwMode="auto">
          <a:xfrm>
            <a:off x="7205663" y="2960688"/>
            <a:ext cx="955675" cy="952500"/>
            <a:chOff x="4930" y="2194"/>
            <a:chExt cx="602" cy="600"/>
          </a:xfrm>
        </p:grpSpPr>
        <p:sp>
          <p:nvSpPr>
            <p:cNvPr id="11326" name="Line 123"/>
            <p:cNvSpPr>
              <a:spLocks noChangeShapeType="1"/>
            </p:cNvSpPr>
            <p:nvPr/>
          </p:nvSpPr>
          <p:spPr bwMode="auto">
            <a:xfrm>
              <a:off x="4930" y="2280"/>
              <a:ext cx="64" cy="440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7" name="Line 124"/>
            <p:cNvSpPr>
              <a:spLocks noChangeShapeType="1"/>
            </p:cNvSpPr>
            <p:nvPr/>
          </p:nvSpPr>
          <p:spPr bwMode="auto">
            <a:xfrm flipH="1">
              <a:off x="5042" y="2194"/>
              <a:ext cx="44" cy="514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8" name="Line 125"/>
            <p:cNvSpPr>
              <a:spLocks noChangeShapeType="1"/>
            </p:cNvSpPr>
            <p:nvPr/>
          </p:nvSpPr>
          <p:spPr bwMode="auto">
            <a:xfrm flipH="1">
              <a:off x="5074" y="2338"/>
              <a:ext cx="98" cy="422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9" name="Line 126"/>
            <p:cNvSpPr>
              <a:spLocks noChangeShapeType="1"/>
            </p:cNvSpPr>
            <p:nvPr/>
          </p:nvSpPr>
          <p:spPr bwMode="auto">
            <a:xfrm flipH="1">
              <a:off x="5092" y="2224"/>
              <a:ext cx="272" cy="570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0" name="Line 127"/>
            <p:cNvSpPr>
              <a:spLocks noChangeShapeType="1"/>
            </p:cNvSpPr>
            <p:nvPr/>
          </p:nvSpPr>
          <p:spPr bwMode="auto">
            <a:xfrm flipH="1">
              <a:off x="5142" y="2390"/>
              <a:ext cx="346" cy="384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1" name="Line 128"/>
            <p:cNvSpPr>
              <a:spLocks noChangeShapeType="1"/>
            </p:cNvSpPr>
            <p:nvPr/>
          </p:nvSpPr>
          <p:spPr bwMode="auto">
            <a:xfrm flipH="1">
              <a:off x="5156" y="2238"/>
              <a:ext cx="376" cy="480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66"/>
          <p:cNvGrpSpPr>
            <a:grpSpLocks/>
          </p:cNvGrpSpPr>
          <p:nvPr/>
        </p:nvGrpSpPr>
        <p:grpSpPr bwMode="auto">
          <a:xfrm>
            <a:off x="6184900" y="4725988"/>
            <a:ext cx="790575" cy="1408112"/>
            <a:chOff x="4473" y="3385"/>
            <a:chExt cx="498" cy="887"/>
          </a:xfrm>
        </p:grpSpPr>
        <p:sp>
          <p:nvSpPr>
            <p:cNvPr id="23" name="Text Box 67"/>
            <p:cNvSpPr txBox="1">
              <a:spLocks noChangeArrowheads="1"/>
            </p:cNvSpPr>
            <p:nvPr/>
          </p:nvSpPr>
          <p:spPr bwMode="auto">
            <a:xfrm>
              <a:off x="4473" y="3385"/>
              <a:ext cx="498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7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dirty="0" err="1">
                  <a:latin typeface="+mn-lt"/>
                </a:rPr>
                <a:t>GlcNAc</a:t>
              </a:r>
              <a:endParaRPr lang="en-US" sz="1400" dirty="0">
                <a:latin typeface="+mn-lt"/>
              </a:endParaRPr>
            </a:p>
            <a:p>
              <a:pPr eaLnBrk="0" hangingPunct="0">
                <a:defRPr/>
              </a:pPr>
              <a:endParaRPr lang="en-US" sz="1400" dirty="0">
                <a:latin typeface="+mn-lt"/>
              </a:endParaRPr>
            </a:p>
            <a:p>
              <a:pPr eaLnBrk="0" hangingPunct="0">
                <a:defRPr/>
              </a:pPr>
              <a:r>
                <a:rPr lang="en-US" sz="1400" dirty="0" err="1">
                  <a:latin typeface="+mn-lt"/>
                </a:rPr>
                <a:t>MurNAc</a:t>
              </a:r>
              <a:endParaRPr lang="en-US" sz="1400" dirty="0">
                <a:latin typeface="+mn-lt"/>
              </a:endParaRPr>
            </a:p>
          </p:txBody>
        </p:sp>
        <p:grpSp>
          <p:nvGrpSpPr>
            <p:cNvPr id="11318" name="Group 68"/>
            <p:cNvGrpSpPr>
              <a:grpSpLocks/>
            </p:cNvGrpSpPr>
            <p:nvPr/>
          </p:nvGrpSpPr>
          <p:grpSpPr bwMode="auto">
            <a:xfrm>
              <a:off x="4647" y="3552"/>
              <a:ext cx="152" cy="720"/>
              <a:chOff x="4647" y="3552"/>
              <a:chExt cx="152" cy="720"/>
            </a:xfrm>
          </p:grpSpPr>
          <p:sp>
            <p:nvSpPr>
              <p:cNvPr id="11319" name="Line 69"/>
              <p:cNvSpPr>
                <a:spLocks noChangeShapeType="1"/>
              </p:cNvSpPr>
              <p:nvPr/>
            </p:nvSpPr>
            <p:spPr bwMode="auto">
              <a:xfrm>
                <a:off x="4717" y="3552"/>
                <a:ext cx="0" cy="1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20" name="Line 70"/>
              <p:cNvSpPr>
                <a:spLocks noChangeShapeType="1"/>
              </p:cNvSpPr>
              <p:nvPr/>
            </p:nvSpPr>
            <p:spPr bwMode="auto">
              <a:xfrm>
                <a:off x="4722" y="3829"/>
                <a:ext cx="0" cy="4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21" name="Oval 71"/>
              <p:cNvSpPr>
                <a:spLocks noChangeArrowheads="1"/>
              </p:cNvSpPr>
              <p:nvPr/>
            </p:nvSpPr>
            <p:spPr bwMode="auto">
              <a:xfrm>
                <a:off x="4658" y="3847"/>
                <a:ext cx="128" cy="75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hlin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22" name="Oval 72"/>
              <p:cNvSpPr>
                <a:spLocks noChangeArrowheads="1"/>
              </p:cNvSpPr>
              <p:nvPr/>
            </p:nvSpPr>
            <p:spPr bwMode="auto">
              <a:xfrm>
                <a:off x="4658" y="3933"/>
                <a:ext cx="128" cy="75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3" name="Oval 73"/>
              <p:cNvSpPr>
                <a:spLocks noChangeArrowheads="1"/>
              </p:cNvSpPr>
              <p:nvPr/>
            </p:nvSpPr>
            <p:spPr bwMode="auto">
              <a:xfrm>
                <a:off x="4647" y="4021"/>
                <a:ext cx="152" cy="75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4" name="Oval 74"/>
              <p:cNvSpPr>
                <a:spLocks noChangeArrowheads="1"/>
              </p:cNvSpPr>
              <p:nvPr/>
            </p:nvSpPr>
            <p:spPr bwMode="auto">
              <a:xfrm>
                <a:off x="4658" y="4106"/>
                <a:ext cx="128" cy="75"/>
              </a:xfrm>
              <a:prstGeom prst="ellipse">
                <a:avLst/>
              </a:prstGeom>
              <a:solidFill>
                <a:srgbClr val="99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5" name="Oval 75"/>
              <p:cNvSpPr>
                <a:spLocks noChangeArrowheads="1"/>
              </p:cNvSpPr>
              <p:nvPr/>
            </p:nvSpPr>
            <p:spPr bwMode="auto">
              <a:xfrm>
                <a:off x="4658" y="4193"/>
                <a:ext cx="128" cy="75"/>
              </a:xfrm>
              <a:prstGeom prst="ellipse">
                <a:avLst/>
              </a:prstGeom>
              <a:solidFill>
                <a:srgbClr val="99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2" name="Freeform 76"/>
          <p:cNvSpPr>
            <a:spLocks/>
          </p:cNvSpPr>
          <p:nvPr/>
        </p:nvSpPr>
        <p:spPr bwMode="auto">
          <a:xfrm>
            <a:off x="6743700" y="6054725"/>
            <a:ext cx="525463" cy="549275"/>
          </a:xfrm>
          <a:custGeom>
            <a:avLst/>
            <a:gdLst>
              <a:gd name="T0" fmla="*/ 25857865 w 310"/>
              <a:gd name="T1" fmla="*/ 562479446 h 352"/>
              <a:gd name="T2" fmla="*/ 80448385 w 310"/>
              <a:gd name="T3" fmla="*/ 810846933 h 352"/>
              <a:gd name="T4" fmla="*/ 281570196 w 310"/>
              <a:gd name="T5" fmla="*/ 857110868 h 352"/>
              <a:gd name="T6" fmla="*/ 465451735 w 310"/>
              <a:gd name="T7" fmla="*/ 810846933 h 352"/>
              <a:gd name="T8" fmla="*/ 577505873 w 310"/>
              <a:gd name="T9" fmla="*/ 749972595 h 352"/>
              <a:gd name="T10" fmla="*/ 741275739 w 310"/>
              <a:gd name="T11" fmla="*/ 672053567 h 352"/>
              <a:gd name="T12" fmla="*/ 853328181 w 310"/>
              <a:gd name="T13" fmla="*/ 484560418 h 352"/>
              <a:gd name="T14" fmla="*/ 890680126 w 310"/>
              <a:gd name="T15" fmla="*/ 389595140 h 352"/>
              <a:gd name="T16" fmla="*/ 833216509 w 310"/>
              <a:gd name="T17" fmla="*/ 155838056 h 352"/>
              <a:gd name="T18" fmla="*/ 448213159 w 310"/>
              <a:gd name="T19" fmla="*/ 0 h 352"/>
              <a:gd name="T20" fmla="*/ 281570196 w 310"/>
              <a:gd name="T21" fmla="*/ 31655093 h 352"/>
              <a:gd name="T22" fmla="*/ 80448385 w 310"/>
              <a:gd name="T23" fmla="*/ 467515728 h 3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0" h="352">
                <a:moveTo>
                  <a:pt x="9" y="231"/>
                </a:moveTo>
                <a:cubicBezTo>
                  <a:pt x="1" y="260"/>
                  <a:pt x="0" y="311"/>
                  <a:pt x="28" y="333"/>
                </a:cubicBezTo>
                <a:cubicBezTo>
                  <a:pt x="43" y="345"/>
                  <a:pt x="81" y="349"/>
                  <a:pt x="98" y="352"/>
                </a:cubicBezTo>
                <a:cubicBezTo>
                  <a:pt x="119" y="346"/>
                  <a:pt x="143" y="343"/>
                  <a:pt x="162" y="333"/>
                </a:cubicBezTo>
                <a:cubicBezTo>
                  <a:pt x="176" y="326"/>
                  <a:pt x="187" y="313"/>
                  <a:pt x="201" y="308"/>
                </a:cubicBezTo>
                <a:cubicBezTo>
                  <a:pt x="221" y="300"/>
                  <a:pt x="258" y="276"/>
                  <a:pt x="258" y="276"/>
                </a:cubicBezTo>
                <a:cubicBezTo>
                  <a:pt x="279" y="244"/>
                  <a:pt x="285" y="233"/>
                  <a:pt x="297" y="199"/>
                </a:cubicBezTo>
                <a:cubicBezTo>
                  <a:pt x="301" y="186"/>
                  <a:pt x="310" y="160"/>
                  <a:pt x="310" y="160"/>
                </a:cubicBezTo>
                <a:cubicBezTo>
                  <a:pt x="310" y="157"/>
                  <a:pt x="303" y="73"/>
                  <a:pt x="290" y="64"/>
                </a:cubicBezTo>
                <a:cubicBezTo>
                  <a:pt x="239" y="31"/>
                  <a:pt x="212" y="21"/>
                  <a:pt x="156" y="0"/>
                </a:cubicBezTo>
                <a:cubicBezTo>
                  <a:pt x="106" y="8"/>
                  <a:pt x="125" y="1"/>
                  <a:pt x="98" y="13"/>
                </a:cubicBezTo>
                <a:lnTo>
                  <a:pt x="28" y="192"/>
                </a:lnTo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185E18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" name="Group 135"/>
          <p:cNvGrpSpPr>
            <a:grpSpLocks/>
          </p:cNvGrpSpPr>
          <p:nvPr/>
        </p:nvGrpSpPr>
        <p:grpSpPr bwMode="auto">
          <a:xfrm>
            <a:off x="6894513" y="5153025"/>
            <a:ext cx="693737" cy="307975"/>
            <a:chOff x="5266" y="2708"/>
            <a:chExt cx="437" cy="194"/>
          </a:xfrm>
        </p:grpSpPr>
        <p:sp>
          <p:nvSpPr>
            <p:cNvPr id="11315" name="Line 133"/>
            <p:cNvSpPr>
              <a:spLocks noChangeShapeType="1"/>
            </p:cNvSpPr>
            <p:nvPr/>
          </p:nvSpPr>
          <p:spPr bwMode="auto">
            <a:xfrm>
              <a:off x="5266" y="2816"/>
              <a:ext cx="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 Box 134"/>
            <p:cNvSpPr txBox="1">
              <a:spLocks noChangeArrowheads="1"/>
            </p:cNvSpPr>
            <p:nvPr/>
          </p:nvSpPr>
          <p:spPr bwMode="auto">
            <a:xfrm>
              <a:off x="5290" y="2708"/>
              <a:ext cx="413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+mn-lt"/>
                </a:rPr>
                <a:t>PP-C</a:t>
              </a:r>
              <a:r>
                <a:rPr lang="en-US" sz="1400" baseline="-25000" dirty="0">
                  <a:latin typeface="+mn-lt"/>
                </a:rPr>
                <a:t>55</a:t>
              </a:r>
              <a:endParaRPr lang="en-US" sz="1400" dirty="0">
                <a:latin typeface="+mn-lt"/>
              </a:endParaRPr>
            </a:p>
          </p:txBody>
        </p:sp>
      </p:grp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7145338" y="2554288"/>
            <a:ext cx="1943100" cy="1168400"/>
            <a:chOff x="7145806" y="2555081"/>
            <a:chExt cx="1941876" cy="1168024"/>
          </a:xfrm>
        </p:grpSpPr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7248928" y="3385076"/>
              <a:ext cx="1838754" cy="3380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600" dirty="0" err="1">
                  <a:latin typeface="+mn-lt"/>
                </a:rPr>
                <a:t>Gyrase</a:t>
              </a:r>
              <a:r>
                <a:rPr lang="en-US" sz="1600" dirty="0">
                  <a:latin typeface="+mn-lt"/>
                </a:rPr>
                <a:t>          </a:t>
              </a:r>
              <a:r>
                <a:rPr lang="en-US" sz="1600" dirty="0" err="1">
                  <a:latin typeface="+mn-lt"/>
                </a:rPr>
                <a:t>Topo</a:t>
              </a:r>
              <a:r>
                <a:rPr lang="en-US" sz="1600" dirty="0">
                  <a:latin typeface="+mn-lt"/>
                </a:rPr>
                <a:t> IV</a:t>
              </a:r>
            </a:p>
          </p:txBody>
        </p:sp>
        <p:grpSp>
          <p:nvGrpSpPr>
            <p:cNvPr id="11305" name="Group 54"/>
            <p:cNvGrpSpPr>
              <a:grpSpLocks/>
            </p:cNvGrpSpPr>
            <p:nvPr/>
          </p:nvGrpSpPr>
          <p:grpSpPr bwMode="auto">
            <a:xfrm>
              <a:off x="7145806" y="2590006"/>
              <a:ext cx="909638" cy="837407"/>
              <a:chOff x="6794501" y="2502694"/>
              <a:chExt cx="909638" cy="837407"/>
            </a:xfrm>
          </p:grpSpPr>
          <p:sp>
            <p:nvSpPr>
              <p:cNvPr id="39" name="Freeform 6"/>
              <p:cNvSpPr>
                <a:spLocks/>
              </p:cNvSpPr>
              <p:nvPr/>
            </p:nvSpPr>
            <p:spPr bwMode="auto">
              <a:xfrm flipV="1">
                <a:off x="6937286" y="2778819"/>
                <a:ext cx="766279" cy="561794"/>
              </a:xfrm>
              <a:custGeom>
                <a:avLst/>
                <a:gdLst>
                  <a:gd name="T0" fmla="*/ 137 w 483"/>
                  <a:gd name="T1" fmla="*/ 345 h 354"/>
                  <a:gd name="T2" fmla="*/ 67 w 483"/>
                  <a:gd name="T3" fmla="*/ 275 h 354"/>
                  <a:gd name="T4" fmla="*/ 9 w 483"/>
                  <a:gd name="T5" fmla="*/ 179 h 354"/>
                  <a:gd name="T6" fmla="*/ 22 w 483"/>
                  <a:gd name="T7" fmla="*/ 89 h 354"/>
                  <a:gd name="T8" fmla="*/ 239 w 483"/>
                  <a:gd name="T9" fmla="*/ 25 h 354"/>
                  <a:gd name="T10" fmla="*/ 297 w 483"/>
                  <a:gd name="T11" fmla="*/ 0 h 354"/>
                  <a:gd name="T12" fmla="*/ 367 w 483"/>
                  <a:gd name="T13" fmla="*/ 12 h 354"/>
                  <a:gd name="T14" fmla="*/ 406 w 483"/>
                  <a:gd name="T15" fmla="*/ 25 h 354"/>
                  <a:gd name="T16" fmla="*/ 419 w 483"/>
                  <a:gd name="T17" fmla="*/ 44 h 354"/>
                  <a:gd name="T18" fmla="*/ 438 w 483"/>
                  <a:gd name="T19" fmla="*/ 51 h 354"/>
                  <a:gd name="T20" fmla="*/ 457 w 483"/>
                  <a:gd name="T21" fmla="*/ 89 h 354"/>
                  <a:gd name="T22" fmla="*/ 483 w 483"/>
                  <a:gd name="T23" fmla="*/ 224 h 354"/>
                  <a:gd name="T24" fmla="*/ 412 w 483"/>
                  <a:gd name="T25" fmla="*/ 307 h 354"/>
                  <a:gd name="T26" fmla="*/ 367 w 483"/>
                  <a:gd name="T27" fmla="*/ 294 h 354"/>
                  <a:gd name="T28" fmla="*/ 329 w 483"/>
                  <a:gd name="T29" fmla="*/ 217 h 354"/>
                  <a:gd name="T30" fmla="*/ 291 w 483"/>
                  <a:gd name="T31" fmla="*/ 192 h 354"/>
                  <a:gd name="T32" fmla="*/ 252 w 483"/>
                  <a:gd name="T33" fmla="*/ 179 h 354"/>
                  <a:gd name="T34" fmla="*/ 201 w 483"/>
                  <a:gd name="T35" fmla="*/ 185 h 354"/>
                  <a:gd name="T36" fmla="*/ 239 w 483"/>
                  <a:gd name="T37" fmla="*/ 236 h 354"/>
                  <a:gd name="T38" fmla="*/ 214 w 483"/>
                  <a:gd name="T39" fmla="*/ 326 h 354"/>
                  <a:gd name="T40" fmla="*/ 137 w 483"/>
                  <a:gd name="T41" fmla="*/ 34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3" h="354">
                    <a:moveTo>
                      <a:pt x="137" y="345"/>
                    </a:moveTo>
                    <a:cubicBezTo>
                      <a:pt x="111" y="327"/>
                      <a:pt x="86" y="300"/>
                      <a:pt x="67" y="275"/>
                    </a:cubicBezTo>
                    <a:cubicBezTo>
                      <a:pt x="53" y="237"/>
                      <a:pt x="31" y="212"/>
                      <a:pt x="9" y="179"/>
                    </a:cubicBezTo>
                    <a:cubicBezTo>
                      <a:pt x="12" y="149"/>
                      <a:pt x="0" y="110"/>
                      <a:pt x="22" y="89"/>
                    </a:cubicBezTo>
                    <a:cubicBezTo>
                      <a:pt x="87" y="25"/>
                      <a:pt x="147" y="30"/>
                      <a:pt x="239" y="25"/>
                    </a:cubicBezTo>
                    <a:cubicBezTo>
                      <a:pt x="260" y="19"/>
                      <a:pt x="276" y="7"/>
                      <a:pt x="297" y="0"/>
                    </a:cubicBezTo>
                    <a:cubicBezTo>
                      <a:pt x="349" y="6"/>
                      <a:pt x="334" y="1"/>
                      <a:pt x="367" y="12"/>
                    </a:cubicBezTo>
                    <a:cubicBezTo>
                      <a:pt x="380" y="16"/>
                      <a:pt x="406" y="25"/>
                      <a:pt x="406" y="25"/>
                    </a:cubicBezTo>
                    <a:cubicBezTo>
                      <a:pt x="410" y="31"/>
                      <a:pt x="413" y="39"/>
                      <a:pt x="419" y="44"/>
                    </a:cubicBezTo>
                    <a:cubicBezTo>
                      <a:pt x="424" y="48"/>
                      <a:pt x="433" y="46"/>
                      <a:pt x="438" y="51"/>
                    </a:cubicBezTo>
                    <a:cubicBezTo>
                      <a:pt x="448" y="61"/>
                      <a:pt x="449" y="77"/>
                      <a:pt x="457" y="89"/>
                    </a:cubicBezTo>
                    <a:cubicBezTo>
                      <a:pt x="472" y="134"/>
                      <a:pt x="476" y="177"/>
                      <a:pt x="483" y="224"/>
                    </a:cubicBezTo>
                    <a:cubicBezTo>
                      <a:pt x="469" y="288"/>
                      <a:pt x="463" y="288"/>
                      <a:pt x="412" y="307"/>
                    </a:cubicBezTo>
                    <a:cubicBezTo>
                      <a:pt x="397" y="303"/>
                      <a:pt x="382" y="298"/>
                      <a:pt x="367" y="294"/>
                    </a:cubicBezTo>
                    <a:cubicBezTo>
                      <a:pt x="354" y="290"/>
                      <a:pt x="344" y="230"/>
                      <a:pt x="329" y="217"/>
                    </a:cubicBezTo>
                    <a:cubicBezTo>
                      <a:pt x="318" y="207"/>
                      <a:pt x="304" y="200"/>
                      <a:pt x="291" y="192"/>
                    </a:cubicBezTo>
                    <a:cubicBezTo>
                      <a:pt x="280" y="184"/>
                      <a:pt x="252" y="179"/>
                      <a:pt x="252" y="179"/>
                    </a:cubicBezTo>
                    <a:cubicBezTo>
                      <a:pt x="235" y="181"/>
                      <a:pt x="215" y="175"/>
                      <a:pt x="201" y="185"/>
                    </a:cubicBezTo>
                    <a:cubicBezTo>
                      <a:pt x="179" y="200"/>
                      <a:pt x="230" y="233"/>
                      <a:pt x="239" y="236"/>
                    </a:cubicBezTo>
                    <a:cubicBezTo>
                      <a:pt x="246" y="273"/>
                      <a:pt x="256" y="313"/>
                      <a:pt x="214" y="326"/>
                    </a:cubicBezTo>
                    <a:cubicBezTo>
                      <a:pt x="173" y="354"/>
                      <a:pt x="169" y="313"/>
                      <a:pt x="137" y="3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Freeform 8"/>
              <p:cNvSpPr>
                <a:spLocks/>
              </p:cNvSpPr>
              <p:nvPr/>
            </p:nvSpPr>
            <p:spPr bwMode="auto">
              <a:xfrm flipV="1">
                <a:off x="7203818" y="2528075"/>
                <a:ext cx="487055" cy="577664"/>
              </a:xfrm>
              <a:custGeom>
                <a:avLst/>
                <a:gdLst>
                  <a:gd name="T0" fmla="*/ 77 w 307"/>
                  <a:gd name="T1" fmla="*/ 44 h 364"/>
                  <a:gd name="T2" fmla="*/ 160 w 307"/>
                  <a:gd name="T3" fmla="*/ 0 h 364"/>
                  <a:gd name="T4" fmla="*/ 237 w 307"/>
                  <a:gd name="T5" fmla="*/ 38 h 364"/>
                  <a:gd name="T6" fmla="*/ 275 w 307"/>
                  <a:gd name="T7" fmla="*/ 160 h 364"/>
                  <a:gd name="T8" fmla="*/ 307 w 307"/>
                  <a:gd name="T9" fmla="*/ 217 h 364"/>
                  <a:gd name="T10" fmla="*/ 275 w 307"/>
                  <a:gd name="T11" fmla="*/ 268 h 364"/>
                  <a:gd name="T12" fmla="*/ 211 w 307"/>
                  <a:gd name="T13" fmla="*/ 320 h 364"/>
                  <a:gd name="T14" fmla="*/ 109 w 307"/>
                  <a:gd name="T15" fmla="*/ 364 h 364"/>
                  <a:gd name="T16" fmla="*/ 38 w 307"/>
                  <a:gd name="T17" fmla="*/ 339 h 364"/>
                  <a:gd name="T18" fmla="*/ 0 w 307"/>
                  <a:gd name="T19" fmla="*/ 262 h 364"/>
                  <a:gd name="T20" fmla="*/ 13 w 307"/>
                  <a:gd name="T21" fmla="*/ 217 h 364"/>
                  <a:gd name="T22" fmla="*/ 70 w 307"/>
                  <a:gd name="T23" fmla="*/ 198 h 364"/>
                  <a:gd name="T24" fmla="*/ 122 w 307"/>
                  <a:gd name="T25" fmla="*/ 153 h 364"/>
                  <a:gd name="T26" fmla="*/ 96 w 307"/>
                  <a:gd name="T27" fmla="*/ 83 h 364"/>
                  <a:gd name="T28" fmla="*/ 77 w 307"/>
                  <a:gd name="T29" fmla="*/ 4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77" y="44"/>
                    </a:moveTo>
                    <a:cubicBezTo>
                      <a:pt x="97" y="14"/>
                      <a:pt x="128" y="20"/>
                      <a:pt x="160" y="0"/>
                    </a:cubicBezTo>
                    <a:cubicBezTo>
                      <a:pt x="203" y="6"/>
                      <a:pt x="214" y="4"/>
                      <a:pt x="237" y="38"/>
                    </a:cubicBezTo>
                    <a:cubicBezTo>
                      <a:pt x="250" y="79"/>
                      <a:pt x="263" y="119"/>
                      <a:pt x="275" y="160"/>
                    </a:cubicBezTo>
                    <a:cubicBezTo>
                      <a:pt x="281" y="181"/>
                      <a:pt x="307" y="217"/>
                      <a:pt x="307" y="217"/>
                    </a:cubicBezTo>
                    <a:cubicBezTo>
                      <a:pt x="292" y="263"/>
                      <a:pt x="306" y="249"/>
                      <a:pt x="275" y="268"/>
                    </a:cubicBezTo>
                    <a:cubicBezTo>
                      <a:pt x="267" y="296"/>
                      <a:pt x="237" y="306"/>
                      <a:pt x="211" y="320"/>
                    </a:cubicBezTo>
                    <a:cubicBezTo>
                      <a:pt x="173" y="342"/>
                      <a:pt x="152" y="354"/>
                      <a:pt x="109" y="364"/>
                    </a:cubicBezTo>
                    <a:cubicBezTo>
                      <a:pt x="79" y="358"/>
                      <a:pt x="63" y="355"/>
                      <a:pt x="38" y="339"/>
                    </a:cubicBezTo>
                    <a:cubicBezTo>
                      <a:pt x="18" y="308"/>
                      <a:pt x="10" y="295"/>
                      <a:pt x="0" y="262"/>
                    </a:cubicBezTo>
                    <a:cubicBezTo>
                      <a:pt x="1" y="259"/>
                      <a:pt x="8" y="222"/>
                      <a:pt x="13" y="217"/>
                    </a:cubicBezTo>
                    <a:cubicBezTo>
                      <a:pt x="23" y="208"/>
                      <a:pt x="57" y="202"/>
                      <a:pt x="70" y="198"/>
                    </a:cubicBezTo>
                    <a:cubicBezTo>
                      <a:pt x="115" y="168"/>
                      <a:pt x="100" y="185"/>
                      <a:pt x="122" y="153"/>
                    </a:cubicBezTo>
                    <a:cubicBezTo>
                      <a:pt x="132" y="123"/>
                      <a:pt x="122" y="101"/>
                      <a:pt x="96" y="83"/>
                    </a:cubicBezTo>
                    <a:cubicBezTo>
                      <a:pt x="88" y="56"/>
                      <a:pt x="94" y="70"/>
                      <a:pt x="77" y="4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Freeform 9"/>
              <p:cNvSpPr>
                <a:spLocks/>
              </p:cNvSpPr>
              <p:nvPr/>
            </p:nvSpPr>
            <p:spPr bwMode="auto">
              <a:xfrm rot="2740695" flipH="1" flipV="1">
                <a:off x="7033195" y="2457542"/>
                <a:ext cx="487205" cy="577486"/>
              </a:xfrm>
              <a:custGeom>
                <a:avLst/>
                <a:gdLst>
                  <a:gd name="T0" fmla="*/ 77 w 307"/>
                  <a:gd name="T1" fmla="*/ 44 h 364"/>
                  <a:gd name="T2" fmla="*/ 160 w 307"/>
                  <a:gd name="T3" fmla="*/ 0 h 364"/>
                  <a:gd name="T4" fmla="*/ 237 w 307"/>
                  <a:gd name="T5" fmla="*/ 38 h 364"/>
                  <a:gd name="T6" fmla="*/ 275 w 307"/>
                  <a:gd name="T7" fmla="*/ 160 h 364"/>
                  <a:gd name="T8" fmla="*/ 307 w 307"/>
                  <a:gd name="T9" fmla="*/ 217 h 364"/>
                  <a:gd name="T10" fmla="*/ 275 w 307"/>
                  <a:gd name="T11" fmla="*/ 268 h 364"/>
                  <a:gd name="T12" fmla="*/ 211 w 307"/>
                  <a:gd name="T13" fmla="*/ 320 h 364"/>
                  <a:gd name="T14" fmla="*/ 109 w 307"/>
                  <a:gd name="T15" fmla="*/ 364 h 364"/>
                  <a:gd name="T16" fmla="*/ 38 w 307"/>
                  <a:gd name="T17" fmla="*/ 339 h 364"/>
                  <a:gd name="T18" fmla="*/ 0 w 307"/>
                  <a:gd name="T19" fmla="*/ 262 h 364"/>
                  <a:gd name="T20" fmla="*/ 13 w 307"/>
                  <a:gd name="T21" fmla="*/ 217 h 364"/>
                  <a:gd name="T22" fmla="*/ 70 w 307"/>
                  <a:gd name="T23" fmla="*/ 198 h 364"/>
                  <a:gd name="T24" fmla="*/ 122 w 307"/>
                  <a:gd name="T25" fmla="*/ 153 h 364"/>
                  <a:gd name="T26" fmla="*/ 96 w 307"/>
                  <a:gd name="T27" fmla="*/ 83 h 364"/>
                  <a:gd name="T28" fmla="*/ 77 w 307"/>
                  <a:gd name="T29" fmla="*/ 4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77" y="44"/>
                    </a:moveTo>
                    <a:cubicBezTo>
                      <a:pt x="97" y="14"/>
                      <a:pt x="128" y="20"/>
                      <a:pt x="160" y="0"/>
                    </a:cubicBezTo>
                    <a:cubicBezTo>
                      <a:pt x="203" y="6"/>
                      <a:pt x="214" y="4"/>
                      <a:pt x="237" y="38"/>
                    </a:cubicBezTo>
                    <a:cubicBezTo>
                      <a:pt x="250" y="79"/>
                      <a:pt x="263" y="119"/>
                      <a:pt x="275" y="160"/>
                    </a:cubicBezTo>
                    <a:cubicBezTo>
                      <a:pt x="281" y="181"/>
                      <a:pt x="307" y="217"/>
                      <a:pt x="307" y="217"/>
                    </a:cubicBezTo>
                    <a:cubicBezTo>
                      <a:pt x="292" y="263"/>
                      <a:pt x="306" y="249"/>
                      <a:pt x="275" y="268"/>
                    </a:cubicBezTo>
                    <a:cubicBezTo>
                      <a:pt x="267" y="296"/>
                      <a:pt x="237" y="306"/>
                      <a:pt x="211" y="320"/>
                    </a:cubicBezTo>
                    <a:cubicBezTo>
                      <a:pt x="173" y="342"/>
                      <a:pt x="152" y="354"/>
                      <a:pt x="109" y="364"/>
                    </a:cubicBezTo>
                    <a:cubicBezTo>
                      <a:pt x="79" y="358"/>
                      <a:pt x="63" y="355"/>
                      <a:pt x="38" y="339"/>
                    </a:cubicBezTo>
                    <a:cubicBezTo>
                      <a:pt x="18" y="308"/>
                      <a:pt x="10" y="295"/>
                      <a:pt x="0" y="262"/>
                    </a:cubicBezTo>
                    <a:cubicBezTo>
                      <a:pt x="1" y="259"/>
                      <a:pt x="8" y="222"/>
                      <a:pt x="13" y="217"/>
                    </a:cubicBezTo>
                    <a:cubicBezTo>
                      <a:pt x="23" y="208"/>
                      <a:pt x="57" y="202"/>
                      <a:pt x="70" y="198"/>
                    </a:cubicBezTo>
                    <a:cubicBezTo>
                      <a:pt x="115" y="168"/>
                      <a:pt x="100" y="185"/>
                      <a:pt x="122" y="153"/>
                    </a:cubicBezTo>
                    <a:cubicBezTo>
                      <a:pt x="132" y="123"/>
                      <a:pt x="122" y="101"/>
                      <a:pt x="96" y="83"/>
                    </a:cubicBezTo>
                    <a:cubicBezTo>
                      <a:pt x="88" y="56"/>
                      <a:pt x="94" y="70"/>
                      <a:pt x="77" y="4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 flipV="1">
                <a:off x="6794501" y="2613772"/>
                <a:ext cx="766279" cy="561794"/>
              </a:xfrm>
              <a:custGeom>
                <a:avLst/>
                <a:gdLst>
                  <a:gd name="T0" fmla="*/ 137 w 483"/>
                  <a:gd name="T1" fmla="*/ 345 h 354"/>
                  <a:gd name="T2" fmla="*/ 67 w 483"/>
                  <a:gd name="T3" fmla="*/ 275 h 354"/>
                  <a:gd name="T4" fmla="*/ 9 w 483"/>
                  <a:gd name="T5" fmla="*/ 179 h 354"/>
                  <a:gd name="T6" fmla="*/ 22 w 483"/>
                  <a:gd name="T7" fmla="*/ 89 h 354"/>
                  <a:gd name="T8" fmla="*/ 239 w 483"/>
                  <a:gd name="T9" fmla="*/ 25 h 354"/>
                  <a:gd name="T10" fmla="*/ 297 w 483"/>
                  <a:gd name="T11" fmla="*/ 0 h 354"/>
                  <a:gd name="T12" fmla="*/ 367 w 483"/>
                  <a:gd name="T13" fmla="*/ 12 h 354"/>
                  <a:gd name="T14" fmla="*/ 406 w 483"/>
                  <a:gd name="T15" fmla="*/ 25 h 354"/>
                  <a:gd name="T16" fmla="*/ 419 w 483"/>
                  <a:gd name="T17" fmla="*/ 44 h 354"/>
                  <a:gd name="T18" fmla="*/ 438 w 483"/>
                  <a:gd name="T19" fmla="*/ 51 h 354"/>
                  <a:gd name="T20" fmla="*/ 457 w 483"/>
                  <a:gd name="T21" fmla="*/ 89 h 354"/>
                  <a:gd name="T22" fmla="*/ 483 w 483"/>
                  <a:gd name="T23" fmla="*/ 224 h 354"/>
                  <a:gd name="T24" fmla="*/ 412 w 483"/>
                  <a:gd name="T25" fmla="*/ 307 h 354"/>
                  <a:gd name="T26" fmla="*/ 367 w 483"/>
                  <a:gd name="T27" fmla="*/ 294 h 354"/>
                  <a:gd name="T28" fmla="*/ 329 w 483"/>
                  <a:gd name="T29" fmla="*/ 217 h 354"/>
                  <a:gd name="T30" fmla="*/ 291 w 483"/>
                  <a:gd name="T31" fmla="*/ 192 h 354"/>
                  <a:gd name="T32" fmla="*/ 252 w 483"/>
                  <a:gd name="T33" fmla="*/ 179 h 354"/>
                  <a:gd name="T34" fmla="*/ 201 w 483"/>
                  <a:gd name="T35" fmla="*/ 185 h 354"/>
                  <a:gd name="T36" fmla="*/ 239 w 483"/>
                  <a:gd name="T37" fmla="*/ 236 h 354"/>
                  <a:gd name="T38" fmla="*/ 214 w 483"/>
                  <a:gd name="T39" fmla="*/ 326 h 354"/>
                  <a:gd name="T40" fmla="*/ 137 w 483"/>
                  <a:gd name="T41" fmla="*/ 34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3" h="354">
                    <a:moveTo>
                      <a:pt x="137" y="345"/>
                    </a:moveTo>
                    <a:cubicBezTo>
                      <a:pt x="111" y="327"/>
                      <a:pt x="86" y="300"/>
                      <a:pt x="67" y="275"/>
                    </a:cubicBezTo>
                    <a:cubicBezTo>
                      <a:pt x="53" y="237"/>
                      <a:pt x="31" y="212"/>
                      <a:pt x="9" y="179"/>
                    </a:cubicBezTo>
                    <a:cubicBezTo>
                      <a:pt x="12" y="149"/>
                      <a:pt x="0" y="110"/>
                      <a:pt x="22" y="89"/>
                    </a:cubicBezTo>
                    <a:cubicBezTo>
                      <a:pt x="87" y="25"/>
                      <a:pt x="147" y="30"/>
                      <a:pt x="239" y="25"/>
                    </a:cubicBezTo>
                    <a:cubicBezTo>
                      <a:pt x="260" y="19"/>
                      <a:pt x="276" y="7"/>
                      <a:pt x="297" y="0"/>
                    </a:cubicBezTo>
                    <a:cubicBezTo>
                      <a:pt x="349" y="6"/>
                      <a:pt x="334" y="1"/>
                      <a:pt x="367" y="12"/>
                    </a:cubicBezTo>
                    <a:cubicBezTo>
                      <a:pt x="380" y="16"/>
                      <a:pt x="406" y="25"/>
                      <a:pt x="406" y="25"/>
                    </a:cubicBezTo>
                    <a:cubicBezTo>
                      <a:pt x="410" y="31"/>
                      <a:pt x="413" y="39"/>
                      <a:pt x="419" y="44"/>
                    </a:cubicBezTo>
                    <a:cubicBezTo>
                      <a:pt x="424" y="48"/>
                      <a:pt x="433" y="46"/>
                      <a:pt x="438" y="51"/>
                    </a:cubicBezTo>
                    <a:cubicBezTo>
                      <a:pt x="448" y="61"/>
                      <a:pt x="449" y="77"/>
                      <a:pt x="457" y="89"/>
                    </a:cubicBezTo>
                    <a:cubicBezTo>
                      <a:pt x="472" y="134"/>
                      <a:pt x="476" y="177"/>
                      <a:pt x="483" y="224"/>
                    </a:cubicBezTo>
                    <a:cubicBezTo>
                      <a:pt x="469" y="288"/>
                      <a:pt x="463" y="288"/>
                      <a:pt x="412" y="307"/>
                    </a:cubicBezTo>
                    <a:cubicBezTo>
                      <a:pt x="397" y="303"/>
                      <a:pt x="382" y="298"/>
                      <a:pt x="367" y="294"/>
                    </a:cubicBezTo>
                    <a:cubicBezTo>
                      <a:pt x="354" y="290"/>
                      <a:pt x="344" y="230"/>
                      <a:pt x="329" y="217"/>
                    </a:cubicBezTo>
                    <a:cubicBezTo>
                      <a:pt x="318" y="207"/>
                      <a:pt x="304" y="200"/>
                      <a:pt x="291" y="192"/>
                    </a:cubicBezTo>
                    <a:cubicBezTo>
                      <a:pt x="280" y="184"/>
                      <a:pt x="252" y="179"/>
                      <a:pt x="252" y="179"/>
                    </a:cubicBezTo>
                    <a:cubicBezTo>
                      <a:pt x="235" y="181"/>
                      <a:pt x="215" y="175"/>
                      <a:pt x="201" y="185"/>
                    </a:cubicBezTo>
                    <a:cubicBezTo>
                      <a:pt x="179" y="200"/>
                      <a:pt x="230" y="233"/>
                      <a:pt x="239" y="236"/>
                    </a:cubicBezTo>
                    <a:cubicBezTo>
                      <a:pt x="246" y="273"/>
                      <a:pt x="256" y="313"/>
                      <a:pt x="214" y="326"/>
                    </a:cubicBezTo>
                    <a:cubicBezTo>
                      <a:pt x="173" y="354"/>
                      <a:pt x="169" y="313"/>
                      <a:pt x="137" y="3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1306" name="Group 52"/>
            <p:cNvGrpSpPr>
              <a:grpSpLocks/>
            </p:cNvGrpSpPr>
            <p:nvPr/>
          </p:nvGrpSpPr>
          <p:grpSpPr bwMode="auto">
            <a:xfrm>
              <a:off x="8135939" y="2555081"/>
              <a:ext cx="909638" cy="837407"/>
              <a:chOff x="8135939" y="2555081"/>
              <a:chExt cx="909638" cy="837407"/>
            </a:xfrm>
          </p:grpSpPr>
          <p:sp>
            <p:nvSpPr>
              <p:cNvPr id="11307" name="Freeform 7"/>
              <p:cNvSpPr>
                <a:spLocks/>
              </p:cNvSpPr>
              <p:nvPr/>
            </p:nvSpPr>
            <p:spPr bwMode="auto">
              <a:xfrm flipV="1">
                <a:off x="8278814" y="2830513"/>
                <a:ext cx="766763" cy="561975"/>
              </a:xfrm>
              <a:custGeom>
                <a:avLst/>
                <a:gdLst>
                  <a:gd name="T0" fmla="*/ 345262425 w 483"/>
                  <a:gd name="T1" fmla="*/ 869454700 h 354"/>
                  <a:gd name="T2" fmla="*/ 168851373 w 483"/>
                  <a:gd name="T3" fmla="*/ 693043763 h 354"/>
                  <a:gd name="T4" fmla="*/ 22682215 w 483"/>
                  <a:gd name="T5" fmla="*/ 451108763 h 354"/>
                  <a:gd name="T6" fmla="*/ 55443474 w 483"/>
                  <a:gd name="T7" fmla="*/ 224294700 h 354"/>
                  <a:gd name="T8" fmla="*/ 602318530 w 483"/>
                  <a:gd name="T9" fmla="*/ 63004700 h 354"/>
                  <a:gd name="T10" fmla="*/ 748487688 w 483"/>
                  <a:gd name="T11" fmla="*/ 0 h 354"/>
                  <a:gd name="T12" fmla="*/ 924898741 w 483"/>
                  <a:gd name="T13" fmla="*/ 30241875 h 354"/>
                  <a:gd name="T14" fmla="*/ 1023184105 w 483"/>
                  <a:gd name="T15" fmla="*/ 63004700 h 354"/>
                  <a:gd name="T16" fmla="*/ 1055946951 w 483"/>
                  <a:gd name="T17" fmla="*/ 110886875 h 354"/>
                  <a:gd name="T18" fmla="*/ 1103829157 w 483"/>
                  <a:gd name="T19" fmla="*/ 128528763 h 354"/>
                  <a:gd name="T20" fmla="*/ 1151712951 w 483"/>
                  <a:gd name="T21" fmla="*/ 224294700 h 354"/>
                  <a:gd name="T22" fmla="*/ 1217237056 w 483"/>
                  <a:gd name="T23" fmla="*/ 564515000 h 354"/>
                  <a:gd name="T24" fmla="*/ 1038305052 w 483"/>
                  <a:gd name="T25" fmla="*/ 773688763 h 354"/>
                  <a:gd name="T26" fmla="*/ 924898741 w 483"/>
                  <a:gd name="T27" fmla="*/ 740925938 h 354"/>
                  <a:gd name="T28" fmla="*/ 829132741 w 483"/>
                  <a:gd name="T29" fmla="*/ 546874700 h 354"/>
                  <a:gd name="T30" fmla="*/ 733366741 w 483"/>
                  <a:gd name="T31" fmla="*/ 483870000 h 354"/>
                  <a:gd name="T32" fmla="*/ 635079789 w 483"/>
                  <a:gd name="T33" fmla="*/ 451108763 h 354"/>
                  <a:gd name="T34" fmla="*/ 506552530 w 483"/>
                  <a:gd name="T35" fmla="*/ 466229700 h 354"/>
                  <a:gd name="T36" fmla="*/ 602318530 w 483"/>
                  <a:gd name="T37" fmla="*/ 594756875 h 354"/>
                  <a:gd name="T38" fmla="*/ 539313789 w 483"/>
                  <a:gd name="T39" fmla="*/ 821570938 h 354"/>
                  <a:gd name="T40" fmla="*/ 345262425 w 483"/>
                  <a:gd name="T41" fmla="*/ 869454700 h 3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83" h="354">
                    <a:moveTo>
                      <a:pt x="137" y="345"/>
                    </a:moveTo>
                    <a:cubicBezTo>
                      <a:pt x="111" y="327"/>
                      <a:pt x="86" y="300"/>
                      <a:pt x="67" y="275"/>
                    </a:cubicBezTo>
                    <a:cubicBezTo>
                      <a:pt x="53" y="237"/>
                      <a:pt x="31" y="212"/>
                      <a:pt x="9" y="179"/>
                    </a:cubicBezTo>
                    <a:cubicBezTo>
                      <a:pt x="12" y="149"/>
                      <a:pt x="0" y="110"/>
                      <a:pt x="22" y="89"/>
                    </a:cubicBezTo>
                    <a:cubicBezTo>
                      <a:pt x="87" y="25"/>
                      <a:pt x="147" y="30"/>
                      <a:pt x="239" y="25"/>
                    </a:cubicBezTo>
                    <a:cubicBezTo>
                      <a:pt x="260" y="19"/>
                      <a:pt x="276" y="7"/>
                      <a:pt x="297" y="0"/>
                    </a:cubicBezTo>
                    <a:cubicBezTo>
                      <a:pt x="349" y="6"/>
                      <a:pt x="334" y="1"/>
                      <a:pt x="367" y="12"/>
                    </a:cubicBezTo>
                    <a:cubicBezTo>
                      <a:pt x="380" y="16"/>
                      <a:pt x="406" y="25"/>
                      <a:pt x="406" y="25"/>
                    </a:cubicBezTo>
                    <a:cubicBezTo>
                      <a:pt x="410" y="31"/>
                      <a:pt x="413" y="39"/>
                      <a:pt x="419" y="44"/>
                    </a:cubicBezTo>
                    <a:cubicBezTo>
                      <a:pt x="424" y="48"/>
                      <a:pt x="433" y="46"/>
                      <a:pt x="438" y="51"/>
                    </a:cubicBezTo>
                    <a:cubicBezTo>
                      <a:pt x="448" y="61"/>
                      <a:pt x="449" y="77"/>
                      <a:pt x="457" y="89"/>
                    </a:cubicBezTo>
                    <a:cubicBezTo>
                      <a:pt x="472" y="134"/>
                      <a:pt x="476" y="177"/>
                      <a:pt x="483" y="224"/>
                    </a:cubicBezTo>
                    <a:cubicBezTo>
                      <a:pt x="469" y="288"/>
                      <a:pt x="463" y="288"/>
                      <a:pt x="412" y="307"/>
                    </a:cubicBezTo>
                    <a:cubicBezTo>
                      <a:pt x="397" y="303"/>
                      <a:pt x="382" y="298"/>
                      <a:pt x="367" y="294"/>
                    </a:cubicBezTo>
                    <a:cubicBezTo>
                      <a:pt x="354" y="290"/>
                      <a:pt x="344" y="230"/>
                      <a:pt x="329" y="217"/>
                    </a:cubicBezTo>
                    <a:cubicBezTo>
                      <a:pt x="318" y="207"/>
                      <a:pt x="304" y="200"/>
                      <a:pt x="291" y="192"/>
                    </a:cubicBezTo>
                    <a:cubicBezTo>
                      <a:pt x="280" y="184"/>
                      <a:pt x="252" y="179"/>
                      <a:pt x="252" y="179"/>
                    </a:cubicBezTo>
                    <a:cubicBezTo>
                      <a:pt x="235" y="181"/>
                      <a:pt x="215" y="175"/>
                      <a:pt x="201" y="185"/>
                    </a:cubicBezTo>
                    <a:cubicBezTo>
                      <a:pt x="179" y="200"/>
                      <a:pt x="230" y="233"/>
                      <a:pt x="239" y="236"/>
                    </a:cubicBezTo>
                    <a:cubicBezTo>
                      <a:pt x="246" y="273"/>
                      <a:pt x="256" y="313"/>
                      <a:pt x="214" y="326"/>
                    </a:cubicBezTo>
                    <a:cubicBezTo>
                      <a:pt x="173" y="354"/>
                      <a:pt x="169" y="313"/>
                      <a:pt x="137" y="3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747"/>
                  </a:gs>
                  <a:gs pos="100000">
                    <a:srgbClr val="009999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" name="Freeform 11"/>
              <p:cNvSpPr>
                <a:spLocks/>
              </p:cNvSpPr>
              <p:nvPr/>
            </p:nvSpPr>
            <p:spPr bwMode="auto">
              <a:xfrm flipV="1">
                <a:off x="8545514" y="2579688"/>
                <a:ext cx="487363" cy="577850"/>
              </a:xfrm>
              <a:custGeom>
                <a:avLst/>
                <a:gdLst>
                  <a:gd name="T0" fmla="*/ 194053024 w 307"/>
                  <a:gd name="T1" fmla="*/ 110886875 h 364"/>
                  <a:gd name="T2" fmla="*/ 403225414 w 307"/>
                  <a:gd name="T3" fmla="*/ 0 h 364"/>
                  <a:gd name="T4" fmla="*/ 597278438 w 307"/>
                  <a:gd name="T5" fmla="*/ 95765938 h 364"/>
                  <a:gd name="T6" fmla="*/ 693044474 w 307"/>
                  <a:gd name="T7" fmla="*/ 403225000 h 364"/>
                  <a:gd name="T8" fmla="*/ 773689556 w 307"/>
                  <a:gd name="T9" fmla="*/ 546874700 h 364"/>
                  <a:gd name="T10" fmla="*/ 693044474 w 307"/>
                  <a:gd name="T11" fmla="*/ 675401875 h 364"/>
                  <a:gd name="T12" fmla="*/ 531754308 w 307"/>
                  <a:gd name="T13" fmla="*/ 806450000 h 364"/>
                  <a:gd name="T14" fmla="*/ 274698107 w 307"/>
                  <a:gd name="T15" fmla="*/ 917336875 h 364"/>
                  <a:gd name="T16" fmla="*/ 95766036 w 307"/>
                  <a:gd name="T17" fmla="*/ 854333763 h 364"/>
                  <a:gd name="T18" fmla="*/ 0 w 307"/>
                  <a:gd name="T19" fmla="*/ 660280938 h 364"/>
                  <a:gd name="T20" fmla="*/ 32762859 w 307"/>
                  <a:gd name="T21" fmla="*/ 546874700 h 364"/>
                  <a:gd name="T22" fmla="*/ 176411118 w 307"/>
                  <a:gd name="T23" fmla="*/ 498990938 h 364"/>
                  <a:gd name="T24" fmla="*/ 307459378 w 307"/>
                  <a:gd name="T25" fmla="*/ 385584700 h 364"/>
                  <a:gd name="T26" fmla="*/ 241935248 w 307"/>
                  <a:gd name="T27" fmla="*/ 209173763 h 364"/>
                  <a:gd name="T28" fmla="*/ 194053024 w 307"/>
                  <a:gd name="T29" fmla="*/ 110886875 h 36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77" y="44"/>
                    </a:moveTo>
                    <a:cubicBezTo>
                      <a:pt x="97" y="14"/>
                      <a:pt x="128" y="20"/>
                      <a:pt x="160" y="0"/>
                    </a:cubicBezTo>
                    <a:cubicBezTo>
                      <a:pt x="203" y="6"/>
                      <a:pt x="214" y="4"/>
                      <a:pt x="237" y="38"/>
                    </a:cubicBezTo>
                    <a:cubicBezTo>
                      <a:pt x="250" y="79"/>
                      <a:pt x="263" y="119"/>
                      <a:pt x="275" y="160"/>
                    </a:cubicBezTo>
                    <a:cubicBezTo>
                      <a:pt x="281" y="181"/>
                      <a:pt x="307" y="217"/>
                      <a:pt x="307" y="217"/>
                    </a:cubicBezTo>
                    <a:cubicBezTo>
                      <a:pt x="292" y="263"/>
                      <a:pt x="306" y="249"/>
                      <a:pt x="275" y="268"/>
                    </a:cubicBezTo>
                    <a:cubicBezTo>
                      <a:pt x="267" y="296"/>
                      <a:pt x="237" y="306"/>
                      <a:pt x="211" y="320"/>
                    </a:cubicBezTo>
                    <a:cubicBezTo>
                      <a:pt x="173" y="342"/>
                      <a:pt x="152" y="354"/>
                      <a:pt x="109" y="364"/>
                    </a:cubicBezTo>
                    <a:cubicBezTo>
                      <a:pt x="79" y="358"/>
                      <a:pt x="63" y="355"/>
                      <a:pt x="38" y="339"/>
                    </a:cubicBezTo>
                    <a:cubicBezTo>
                      <a:pt x="18" y="308"/>
                      <a:pt x="10" y="295"/>
                      <a:pt x="0" y="262"/>
                    </a:cubicBezTo>
                    <a:cubicBezTo>
                      <a:pt x="1" y="259"/>
                      <a:pt x="8" y="222"/>
                      <a:pt x="13" y="217"/>
                    </a:cubicBezTo>
                    <a:cubicBezTo>
                      <a:pt x="23" y="208"/>
                      <a:pt x="57" y="202"/>
                      <a:pt x="70" y="198"/>
                    </a:cubicBezTo>
                    <a:cubicBezTo>
                      <a:pt x="115" y="168"/>
                      <a:pt x="100" y="185"/>
                      <a:pt x="122" y="153"/>
                    </a:cubicBezTo>
                    <a:cubicBezTo>
                      <a:pt x="132" y="123"/>
                      <a:pt x="122" y="101"/>
                      <a:pt x="96" y="83"/>
                    </a:cubicBezTo>
                    <a:cubicBezTo>
                      <a:pt x="88" y="56"/>
                      <a:pt x="94" y="70"/>
                      <a:pt x="77" y="4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70000"/>
                  </a:gs>
                  <a:gs pos="100000">
                    <a:srgbClr val="9900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9" name="Freeform 12"/>
              <p:cNvSpPr>
                <a:spLocks/>
              </p:cNvSpPr>
              <p:nvPr/>
            </p:nvSpPr>
            <p:spPr bwMode="auto">
              <a:xfrm rot="2740695" flipH="1" flipV="1">
                <a:off x="8374064" y="2509838"/>
                <a:ext cx="487363" cy="577850"/>
              </a:xfrm>
              <a:custGeom>
                <a:avLst/>
                <a:gdLst>
                  <a:gd name="T0" fmla="*/ 194053024 w 307"/>
                  <a:gd name="T1" fmla="*/ 110886875 h 364"/>
                  <a:gd name="T2" fmla="*/ 403225414 w 307"/>
                  <a:gd name="T3" fmla="*/ 0 h 364"/>
                  <a:gd name="T4" fmla="*/ 597278438 w 307"/>
                  <a:gd name="T5" fmla="*/ 95765938 h 364"/>
                  <a:gd name="T6" fmla="*/ 693044474 w 307"/>
                  <a:gd name="T7" fmla="*/ 403225000 h 364"/>
                  <a:gd name="T8" fmla="*/ 773689556 w 307"/>
                  <a:gd name="T9" fmla="*/ 546874700 h 364"/>
                  <a:gd name="T10" fmla="*/ 693044474 w 307"/>
                  <a:gd name="T11" fmla="*/ 675401875 h 364"/>
                  <a:gd name="T12" fmla="*/ 531754308 w 307"/>
                  <a:gd name="T13" fmla="*/ 806450000 h 364"/>
                  <a:gd name="T14" fmla="*/ 274698107 w 307"/>
                  <a:gd name="T15" fmla="*/ 917336875 h 364"/>
                  <a:gd name="T16" fmla="*/ 95766036 w 307"/>
                  <a:gd name="T17" fmla="*/ 854333763 h 364"/>
                  <a:gd name="T18" fmla="*/ 0 w 307"/>
                  <a:gd name="T19" fmla="*/ 660280938 h 364"/>
                  <a:gd name="T20" fmla="*/ 32762859 w 307"/>
                  <a:gd name="T21" fmla="*/ 546874700 h 364"/>
                  <a:gd name="T22" fmla="*/ 176411118 w 307"/>
                  <a:gd name="T23" fmla="*/ 498990938 h 364"/>
                  <a:gd name="T24" fmla="*/ 307459378 w 307"/>
                  <a:gd name="T25" fmla="*/ 385584700 h 364"/>
                  <a:gd name="T26" fmla="*/ 241935248 w 307"/>
                  <a:gd name="T27" fmla="*/ 209173763 h 364"/>
                  <a:gd name="T28" fmla="*/ 194053024 w 307"/>
                  <a:gd name="T29" fmla="*/ 110886875 h 36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77" y="44"/>
                    </a:moveTo>
                    <a:cubicBezTo>
                      <a:pt x="97" y="14"/>
                      <a:pt x="128" y="20"/>
                      <a:pt x="160" y="0"/>
                    </a:cubicBezTo>
                    <a:cubicBezTo>
                      <a:pt x="203" y="6"/>
                      <a:pt x="214" y="4"/>
                      <a:pt x="237" y="38"/>
                    </a:cubicBezTo>
                    <a:cubicBezTo>
                      <a:pt x="250" y="79"/>
                      <a:pt x="263" y="119"/>
                      <a:pt x="275" y="160"/>
                    </a:cubicBezTo>
                    <a:cubicBezTo>
                      <a:pt x="281" y="181"/>
                      <a:pt x="307" y="217"/>
                      <a:pt x="307" y="217"/>
                    </a:cubicBezTo>
                    <a:cubicBezTo>
                      <a:pt x="292" y="263"/>
                      <a:pt x="306" y="249"/>
                      <a:pt x="275" y="268"/>
                    </a:cubicBezTo>
                    <a:cubicBezTo>
                      <a:pt x="267" y="296"/>
                      <a:pt x="237" y="306"/>
                      <a:pt x="211" y="320"/>
                    </a:cubicBezTo>
                    <a:cubicBezTo>
                      <a:pt x="173" y="342"/>
                      <a:pt x="152" y="354"/>
                      <a:pt x="109" y="364"/>
                    </a:cubicBezTo>
                    <a:cubicBezTo>
                      <a:pt x="79" y="358"/>
                      <a:pt x="63" y="355"/>
                      <a:pt x="38" y="339"/>
                    </a:cubicBezTo>
                    <a:cubicBezTo>
                      <a:pt x="18" y="308"/>
                      <a:pt x="10" y="295"/>
                      <a:pt x="0" y="262"/>
                    </a:cubicBezTo>
                    <a:cubicBezTo>
                      <a:pt x="1" y="259"/>
                      <a:pt x="8" y="222"/>
                      <a:pt x="13" y="217"/>
                    </a:cubicBezTo>
                    <a:cubicBezTo>
                      <a:pt x="23" y="208"/>
                      <a:pt x="57" y="202"/>
                      <a:pt x="70" y="198"/>
                    </a:cubicBezTo>
                    <a:cubicBezTo>
                      <a:pt x="115" y="168"/>
                      <a:pt x="100" y="185"/>
                      <a:pt x="122" y="153"/>
                    </a:cubicBezTo>
                    <a:cubicBezTo>
                      <a:pt x="132" y="123"/>
                      <a:pt x="122" y="101"/>
                      <a:pt x="96" y="83"/>
                    </a:cubicBezTo>
                    <a:cubicBezTo>
                      <a:pt x="88" y="56"/>
                      <a:pt x="94" y="70"/>
                      <a:pt x="77" y="4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70000"/>
                  </a:gs>
                  <a:gs pos="100000">
                    <a:srgbClr val="9900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0" name="Freeform 13"/>
              <p:cNvSpPr>
                <a:spLocks/>
              </p:cNvSpPr>
              <p:nvPr/>
            </p:nvSpPr>
            <p:spPr bwMode="auto">
              <a:xfrm flipV="1">
                <a:off x="8135939" y="2665413"/>
                <a:ext cx="766763" cy="561975"/>
              </a:xfrm>
              <a:custGeom>
                <a:avLst/>
                <a:gdLst>
                  <a:gd name="T0" fmla="*/ 345262425 w 483"/>
                  <a:gd name="T1" fmla="*/ 869454700 h 354"/>
                  <a:gd name="T2" fmla="*/ 168851373 w 483"/>
                  <a:gd name="T3" fmla="*/ 693043763 h 354"/>
                  <a:gd name="T4" fmla="*/ 22682215 w 483"/>
                  <a:gd name="T5" fmla="*/ 451108763 h 354"/>
                  <a:gd name="T6" fmla="*/ 55443474 w 483"/>
                  <a:gd name="T7" fmla="*/ 224294700 h 354"/>
                  <a:gd name="T8" fmla="*/ 602318530 w 483"/>
                  <a:gd name="T9" fmla="*/ 63004700 h 354"/>
                  <a:gd name="T10" fmla="*/ 748487688 w 483"/>
                  <a:gd name="T11" fmla="*/ 0 h 354"/>
                  <a:gd name="T12" fmla="*/ 924898741 w 483"/>
                  <a:gd name="T13" fmla="*/ 30241875 h 354"/>
                  <a:gd name="T14" fmla="*/ 1023184105 w 483"/>
                  <a:gd name="T15" fmla="*/ 63004700 h 354"/>
                  <a:gd name="T16" fmla="*/ 1055946951 w 483"/>
                  <a:gd name="T17" fmla="*/ 110886875 h 354"/>
                  <a:gd name="T18" fmla="*/ 1103829157 w 483"/>
                  <a:gd name="T19" fmla="*/ 128528763 h 354"/>
                  <a:gd name="T20" fmla="*/ 1151712951 w 483"/>
                  <a:gd name="T21" fmla="*/ 224294700 h 354"/>
                  <a:gd name="T22" fmla="*/ 1217237056 w 483"/>
                  <a:gd name="T23" fmla="*/ 564515000 h 354"/>
                  <a:gd name="T24" fmla="*/ 1038305052 w 483"/>
                  <a:gd name="T25" fmla="*/ 773688763 h 354"/>
                  <a:gd name="T26" fmla="*/ 924898741 w 483"/>
                  <a:gd name="T27" fmla="*/ 740925938 h 354"/>
                  <a:gd name="T28" fmla="*/ 829132741 w 483"/>
                  <a:gd name="T29" fmla="*/ 546874700 h 354"/>
                  <a:gd name="T30" fmla="*/ 733366741 w 483"/>
                  <a:gd name="T31" fmla="*/ 483870000 h 354"/>
                  <a:gd name="T32" fmla="*/ 635079789 w 483"/>
                  <a:gd name="T33" fmla="*/ 451108763 h 354"/>
                  <a:gd name="T34" fmla="*/ 506552530 w 483"/>
                  <a:gd name="T35" fmla="*/ 466229700 h 354"/>
                  <a:gd name="T36" fmla="*/ 602318530 w 483"/>
                  <a:gd name="T37" fmla="*/ 594756875 h 354"/>
                  <a:gd name="T38" fmla="*/ 539313789 w 483"/>
                  <a:gd name="T39" fmla="*/ 821570938 h 354"/>
                  <a:gd name="T40" fmla="*/ 345262425 w 483"/>
                  <a:gd name="T41" fmla="*/ 869454700 h 3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83" h="354">
                    <a:moveTo>
                      <a:pt x="137" y="345"/>
                    </a:moveTo>
                    <a:cubicBezTo>
                      <a:pt x="111" y="327"/>
                      <a:pt x="86" y="300"/>
                      <a:pt x="67" y="275"/>
                    </a:cubicBezTo>
                    <a:cubicBezTo>
                      <a:pt x="53" y="237"/>
                      <a:pt x="31" y="212"/>
                      <a:pt x="9" y="179"/>
                    </a:cubicBezTo>
                    <a:cubicBezTo>
                      <a:pt x="12" y="149"/>
                      <a:pt x="0" y="110"/>
                      <a:pt x="22" y="89"/>
                    </a:cubicBezTo>
                    <a:cubicBezTo>
                      <a:pt x="87" y="25"/>
                      <a:pt x="147" y="30"/>
                      <a:pt x="239" y="25"/>
                    </a:cubicBezTo>
                    <a:cubicBezTo>
                      <a:pt x="260" y="19"/>
                      <a:pt x="276" y="7"/>
                      <a:pt x="297" y="0"/>
                    </a:cubicBezTo>
                    <a:cubicBezTo>
                      <a:pt x="349" y="6"/>
                      <a:pt x="334" y="1"/>
                      <a:pt x="367" y="12"/>
                    </a:cubicBezTo>
                    <a:cubicBezTo>
                      <a:pt x="380" y="16"/>
                      <a:pt x="406" y="25"/>
                      <a:pt x="406" y="25"/>
                    </a:cubicBezTo>
                    <a:cubicBezTo>
                      <a:pt x="410" y="31"/>
                      <a:pt x="413" y="39"/>
                      <a:pt x="419" y="44"/>
                    </a:cubicBezTo>
                    <a:cubicBezTo>
                      <a:pt x="424" y="48"/>
                      <a:pt x="433" y="46"/>
                      <a:pt x="438" y="51"/>
                    </a:cubicBezTo>
                    <a:cubicBezTo>
                      <a:pt x="448" y="61"/>
                      <a:pt x="449" y="77"/>
                      <a:pt x="457" y="89"/>
                    </a:cubicBezTo>
                    <a:cubicBezTo>
                      <a:pt x="472" y="134"/>
                      <a:pt x="476" y="177"/>
                      <a:pt x="483" y="224"/>
                    </a:cubicBezTo>
                    <a:cubicBezTo>
                      <a:pt x="469" y="288"/>
                      <a:pt x="463" y="288"/>
                      <a:pt x="412" y="307"/>
                    </a:cubicBezTo>
                    <a:cubicBezTo>
                      <a:pt x="397" y="303"/>
                      <a:pt x="382" y="298"/>
                      <a:pt x="367" y="294"/>
                    </a:cubicBezTo>
                    <a:cubicBezTo>
                      <a:pt x="354" y="290"/>
                      <a:pt x="344" y="230"/>
                      <a:pt x="329" y="217"/>
                    </a:cubicBezTo>
                    <a:cubicBezTo>
                      <a:pt x="318" y="207"/>
                      <a:pt x="304" y="200"/>
                      <a:pt x="291" y="192"/>
                    </a:cubicBezTo>
                    <a:cubicBezTo>
                      <a:pt x="280" y="184"/>
                      <a:pt x="252" y="179"/>
                      <a:pt x="252" y="179"/>
                    </a:cubicBezTo>
                    <a:cubicBezTo>
                      <a:pt x="235" y="181"/>
                      <a:pt x="215" y="175"/>
                      <a:pt x="201" y="185"/>
                    </a:cubicBezTo>
                    <a:cubicBezTo>
                      <a:pt x="179" y="200"/>
                      <a:pt x="230" y="233"/>
                      <a:pt x="239" y="236"/>
                    </a:cubicBezTo>
                    <a:cubicBezTo>
                      <a:pt x="246" y="273"/>
                      <a:pt x="256" y="313"/>
                      <a:pt x="214" y="326"/>
                    </a:cubicBezTo>
                    <a:cubicBezTo>
                      <a:pt x="173" y="354"/>
                      <a:pt x="169" y="313"/>
                      <a:pt x="137" y="3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747"/>
                  </a:gs>
                  <a:gs pos="100000">
                    <a:srgbClr val="009999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cxnSp>
        <p:nvCxnSpPr>
          <p:cNvPr id="58" name="Straight Arrow Connector 57"/>
          <p:cNvCxnSpPr/>
          <p:nvPr/>
        </p:nvCxnSpPr>
        <p:spPr>
          <a:xfrm flipH="1">
            <a:off x="8004175" y="2286000"/>
            <a:ext cx="280988" cy="37941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8664575" y="2286000"/>
            <a:ext cx="147638" cy="25876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749800" y="4529136"/>
            <a:ext cx="10017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00"/>
                </a:solidFill>
                <a:latin typeface="+mn-lt"/>
              </a:rPr>
              <a:t>Lipid II</a:t>
            </a:r>
          </a:p>
        </p:txBody>
      </p:sp>
      <p:grpSp>
        <p:nvGrpSpPr>
          <p:cNvPr id="64" name="Group 77"/>
          <p:cNvGrpSpPr>
            <a:grpSpLocks/>
          </p:cNvGrpSpPr>
          <p:nvPr/>
        </p:nvGrpSpPr>
        <p:grpSpPr bwMode="auto">
          <a:xfrm>
            <a:off x="2797175" y="5529263"/>
            <a:ext cx="790575" cy="428625"/>
            <a:chOff x="1938" y="3276"/>
            <a:chExt cx="498" cy="270"/>
          </a:xfrm>
        </p:grpSpPr>
        <p:sp>
          <p:nvSpPr>
            <p:cNvPr id="11300" name="AutoShape 78"/>
            <p:cNvSpPr>
              <a:spLocks noChangeArrowheads="1"/>
            </p:cNvSpPr>
            <p:nvPr/>
          </p:nvSpPr>
          <p:spPr bwMode="auto">
            <a:xfrm>
              <a:off x="1938" y="3276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AutoShape 79"/>
            <p:cNvSpPr>
              <a:spLocks noChangeArrowheads="1"/>
            </p:cNvSpPr>
            <p:nvPr/>
          </p:nvSpPr>
          <p:spPr bwMode="auto">
            <a:xfrm>
              <a:off x="2058" y="3276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7" name="AutoShape 80"/>
            <p:cNvSpPr>
              <a:spLocks noChangeArrowheads="1"/>
            </p:cNvSpPr>
            <p:nvPr/>
          </p:nvSpPr>
          <p:spPr bwMode="auto">
            <a:xfrm>
              <a:off x="2184" y="3276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303" name="AutoShape 81"/>
            <p:cNvSpPr>
              <a:spLocks noChangeArrowheads="1"/>
            </p:cNvSpPr>
            <p:nvPr/>
          </p:nvSpPr>
          <p:spPr bwMode="auto">
            <a:xfrm>
              <a:off x="2310" y="3276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9" name="Group 82"/>
          <p:cNvGrpSpPr>
            <a:grpSpLocks/>
          </p:cNvGrpSpPr>
          <p:nvPr/>
        </p:nvGrpSpPr>
        <p:grpSpPr bwMode="auto">
          <a:xfrm>
            <a:off x="2717800" y="5519738"/>
            <a:ext cx="962025" cy="428625"/>
            <a:chOff x="2784" y="3270"/>
            <a:chExt cx="606" cy="270"/>
          </a:xfrm>
        </p:grpSpPr>
        <p:sp>
          <p:nvSpPr>
            <p:cNvPr id="11296" name="AutoShape 83"/>
            <p:cNvSpPr>
              <a:spLocks noChangeArrowheads="1"/>
            </p:cNvSpPr>
            <p:nvPr/>
          </p:nvSpPr>
          <p:spPr bwMode="auto">
            <a:xfrm>
              <a:off x="2784" y="3270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AutoShape 84"/>
            <p:cNvSpPr>
              <a:spLocks noChangeArrowheads="1"/>
            </p:cNvSpPr>
            <p:nvPr/>
          </p:nvSpPr>
          <p:spPr bwMode="auto">
            <a:xfrm>
              <a:off x="2904" y="3270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" name="AutoShape 85"/>
            <p:cNvSpPr>
              <a:spLocks noChangeArrowheads="1"/>
            </p:cNvSpPr>
            <p:nvPr/>
          </p:nvSpPr>
          <p:spPr bwMode="auto">
            <a:xfrm>
              <a:off x="3138" y="3270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299" name="AutoShape 86"/>
            <p:cNvSpPr>
              <a:spLocks noChangeArrowheads="1"/>
            </p:cNvSpPr>
            <p:nvPr/>
          </p:nvSpPr>
          <p:spPr bwMode="auto">
            <a:xfrm>
              <a:off x="3264" y="3270"/>
              <a:ext cx="126" cy="270"/>
            </a:xfrm>
            <a:prstGeom prst="can">
              <a:avLst>
                <a:gd name="adj" fmla="val 53571"/>
              </a:avLst>
            </a:prstGeom>
            <a:gradFill rotWithShape="1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4" name="Group 87"/>
          <p:cNvGrpSpPr>
            <a:grpSpLocks/>
          </p:cNvGrpSpPr>
          <p:nvPr/>
        </p:nvGrpSpPr>
        <p:grpSpPr bwMode="auto">
          <a:xfrm>
            <a:off x="2927350" y="6129338"/>
            <a:ext cx="533400" cy="133350"/>
            <a:chOff x="2028" y="3658"/>
            <a:chExt cx="336" cy="84"/>
          </a:xfrm>
        </p:grpSpPr>
        <p:sp>
          <p:nvSpPr>
            <p:cNvPr id="11292" name="Oval 88"/>
            <p:cNvSpPr>
              <a:spLocks noChangeArrowheads="1"/>
            </p:cNvSpPr>
            <p:nvPr/>
          </p:nvSpPr>
          <p:spPr bwMode="auto">
            <a:xfrm>
              <a:off x="2028" y="365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3" name="Oval 89"/>
            <p:cNvSpPr>
              <a:spLocks noChangeArrowheads="1"/>
            </p:cNvSpPr>
            <p:nvPr/>
          </p:nvSpPr>
          <p:spPr bwMode="auto">
            <a:xfrm>
              <a:off x="2099" y="365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4" name="Oval 90"/>
            <p:cNvSpPr>
              <a:spLocks noChangeArrowheads="1"/>
            </p:cNvSpPr>
            <p:nvPr/>
          </p:nvSpPr>
          <p:spPr bwMode="auto">
            <a:xfrm>
              <a:off x="2170" y="365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5" name="Oval 91"/>
            <p:cNvSpPr>
              <a:spLocks noChangeArrowheads="1"/>
            </p:cNvSpPr>
            <p:nvPr/>
          </p:nvSpPr>
          <p:spPr bwMode="auto">
            <a:xfrm>
              <a:off x="2240" y="365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9" name="Group 92"/>
          <p:cNvGrpSpPr>
            <a:grpSpLocks/>
          </p:cNvGrpSpPr>
          <p:nvPr/>
        </p:nvGrpSpPr>
        <p:grpSpPr bwMode="auto">
          <a:xfrm>
            <a:off x="2927350" y="5805488"/>
            <a:ext cx="533400" cy="209550"/>
            <a:chOff x="2020" y="3450"/>
            <a:chExt cx="336" cy="132"/>
          </a:xfrm>
        </p:grpSpPr>
        <p:sp>
          <p:nvSpPr>
            <p:cNvPr id="11288" name="Oval 93"/>
            <p:cNvSpPr>
              <a:spLocks noChangeArrowheads="1"/>
            </p:cNvSpPr>
            <p:nvPr/>
          </p:nvSpPr>
          <p:spPr bwMode="auto">
            <a:xfrm>
              <a:off x="2020" y="349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Oval 94"/>
            <p:cNvSpPr>
              <a:spLocks noChangeArrowheads="1"/>
            </p:cNvSpPr>
            <p:nvPr/>
          </p:nvSpPr>
          <p:spPr bwMode="auto">
            <a:xfrm rot="5400000">
              <a:off x="2091" y="3470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5E4776"/>
                </a:gs>
                <a:gs pos="100000">
                  <a:srgbClr val="CC99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Oval 95"/>
            <p:cNvSpPr>
              <a:spLocks noChangeArrowheads="1"/>
            </p:cNvSpPr>
            <p:nvPr/>
          </p:nvSpPr>
          <p:spPr bwMode="auto">
            <a:xfrm rot="-5400000">
              <a:off x="2162" y="3470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5E4776"/>
                </a:gs>
                <a:gs pos="100000">
                  <a:srgbClr val="CC99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Oval 96"/>
            <p:cNvSpPr>
              <a:spLocks noChangeArrowheads="1"/>
            </p:cNvSpPr>
            <p:nvPr/>
          </p:nvSpPr>
          <p:spPr bwMode="auto">
            <a:xfrm>
              <a:off x="2232" y="3498"/>
              <a:ext cx="124" cy="84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912100" y="2051050"/>
            <a:ext cx="11112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latin typeface="+mn-lt"/>
              </a:rPr>
              <a:t>ciprofloxacin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587750" y="5915025"/>
            <a:ext cx="1162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pitchFamily="34" charset="0"/>
                <a:cs typeface="Calibri" pitchFamily="34" charset="0"/>
              </a:rPr>
              <a:t>daptomycin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7073900" y="5684838"/>
            <a:ext cx="1165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pitchFamily="34" charset="0"/>
                <a:cs typeface="Calibri" pitchFamily="34" charset="0"/>
              </a:rPr>
              <a:t>vancomycin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7816850" y="3605213"/>
            <a:ext cx="1228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  <a:cs typeface="Calibri" pitchFamily="34" charset="0"/>
              </a:rPr>
              <a:t>gentamicin</a:t>
            </a:r>
          </a:p>
          <a:p>
            <a:pPr eaLnBrk="1" hangingPunct="1"/>
            <a:r>
              <a:rPr lang="en-US" sz="1200">
                <a:latin typeface="Calibri" pitchFamily="34" charset="0"/>
                <a:cs typeface="Calibri" pitchFamily="34" charset="0"/>
              </a:rPr>
              <a:t>tetracycline</a:t>
            </a:r>
          </a:p>
          <a:p>
            <a:pPr eaLnBrk="1" hangingPunct="1"/>
            <a:r>
              <a:rPr lang="en-US" sz="1200">
                <a:latin typeface="Calibri" pitchFamily="34" charset="0"/>
                <a:cs typeface="Calibri" pitchFamily="34" charset="0"/>
              </a:rPr>
              <a:t>chloramphenicol</a:t>
            </a:r>
          </a:p>
          <a:p>
            <a:pPr eaLnBrk="1" hangingPunct="1"/>
            <a:r>
              <a:rPr lang="en-US" sz="1200">
                <a:latin typeface="Calibri" pitchFamily="34" charset="0"/>
                <a:cs typeface="Calibri" pitchFamily="34" charset="0"/>
              </a:rPr>
              <a:t>linezolid</a:t>
            </a:r>
          </a:p>
          <a:p>
            <a:pPr eaLnBrk="1" hangingPunct="1"/>
            <a:r>
              <a:rPr lang="en-US" sz="1200">
                <a:latin typeface="Calibri" pitchFamily="34" charset="0"/>
                <a:cs typeface="Calibri" pitchFamily="34" charset="0"/>
              </a:rPr>
              <a:t>erythromycin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7462838" y="3859213"/>
            <a:ext cx="431800" cy="6985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H="1" flipV="1">
            <a:off x="7434263" y="4125913"/>
            <a:ext cx="382587" cy="16986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286000" y="5307012"/>
            <a:ext cx="2781300" cy="1296988"/>
          </a:xfrm>
          <a:prstGeom prst="rect">
            <a:avLst/>
          </a:prstGeom>
          <a:solidFill>
            <a:srgbClr val="000066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847574" y="4633117"/>
            <a:ext cx="2431486" cy="2082007"/>
          </a:xfrm>
          <a:prstGeom prst="rect">
            <a:avLst/>
          </a:prstGeom>
          <a:solidFill>
            <a:srgbClr val="000066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" y="1200150"/>
            <a:ext cx="8656413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/>
              <a:t>Targeting the products of multiple genes – or the product of their function – such that single mutations cannot lead to high level resistance</a:t>
            </a:r>
            <a:endParaRPr lang="en-US" sz="1800" dirty="0"/>
          </a:p>
          <a:p>
            <a:pPr>
              <a:defRPr/>
            </a:pPr>
            <a:r>
              <a:rPr lang="en-US" sz="2400" dirty="0" smtClean="0"/>
              <a:t>Two or more essential gene products with </a:t>
            </a:r>
            <a:br>
              <a:rPr lang="en-US" sz="2400" dirty="0" smtClean="0"/>
            </a:br>
            <a:r>
              <a:rPr lang="en-US" sz="2400" dirty="0" smtClean="0"/>
              <a:t>similar active sites: </a:t>
            </a:r>
            <a:r>
              <a:rPr lang="en-US" sz="2400" dirty="0" smtClean="0">
                <a:solidFill>
                  <a:srgbClr val="FFFF00"/>
                </a:solidFill>
              </a:rPr>
              <a:t>DNA </a:t>
            </a:r>
            <a:r>
              <a:rPr lang="en-US" sz="2400" dirty="0" err="1" smtClean="0">
                <a:solidFill>
                  <a:srgbClr val="FFFF00"/>
                </a:solidFill>
              </a:rPr>
              <a:t>Gyrase</a:t>
            </a:r>
            <a:r>
              <a:rPr lang="en-US" sz="2400" dirty="0" smtClean="0">
                <a:solidFill>
                  <a:srgbClr val="FFFF00"/>
                </a:solidFill>
              </a:rPr>
              <a:t> &amp; </a:t>
            </a:r>
            <a:r>
              <a:rPr lang="en-US" sz="2400" dirty="0" err="1" smtClean="0">
                <a:solidFill>
                  <a:srgbClr val="FFFF00"/>
                </a:solidFill>
              </a:rPr>
              <a:t>Topisomerase</a:t>
            </a:r>
            <a:r>
              <a:rPr lang="en-US" sz="2400" dirty="0" smtClean="0">
                <a:solidFill>
                  <a:srgbClr val="FFFF00"/>
                </a:solidFill>
              </a:rPr>
              <a:t> IV</a:t>
            </a:r>
          </a:p>
          <a:p>
            <a:pPr>
              <a:defRPr/>
            </a:pPr>
            <a:r>
              <a:rPr lang="en-US" sz="2400" dirty="0" smtClean="0"/>
              <a:t>Products of identical genes :     </a:t>
            </a:r>
            <a:r>
              <a:rPr lang="en-US" sz="2400" dirty="0" err="1" smtClean="0">
                <a:solidFill>
                  <a:srgbClr val="FFFF00"/>
                </a:solidFill>
              </a:rPr>
              <a:t>rRNA</a:t>
            </a:r>
            <a:endParaRPr lang="en-US" sz="2400" dirty="0" smtClean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US" sz="2400" dirty="0" smtClean="0"/>
              <a:t>Essential structures produced by a pathway where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structural changes cannot be made by single </a:t>
            </a:r>
            <a:br>
              <a:rPr lang="en-US" sz="2400" dirty="0" smtClean="0"/>
            </a:br>
            <a:r>
              <a:rPr lang="en-US" sz="2400" dirty="0" smtClean="0"/>
              <a:t>mutations:        </a:t>
            </a:r>
            <a:r>
              <a:rPr lang="en-US" sz="2400" dirty="0" smtClean="0">
                <a:solidFill>
                  <a:srgbClr val="FFFF00"/>
                </a:solidFill>
              </a:rPr>
              <a:t>Membranes</a:t>
            </a:r>
          </a:p>
          <a:p>
            <a:pPr>
              <a:defRPr/>
            </a:pPr>
            <a:r>
              <a:rPr lang="en-US" sz="2400" dirty="0" smtClean="0"/>
              <a:t>These and other known </a:t>
            </a:r>
            <a:r>
              <a:rPr lang="en-US" sz="2400" dirty="0" err="1" smtClean="0"/>
              <a:t>multiargets</a:t>
            </a:r>
            <a:r>
              <a:rPr lang="en-US" sz="2400" dirty="0" smtClean="0"/>
              <a:t> have </a:t>
            </a:r>
            <a:r>
              <a:rPr lang="en-US" sz="2400" dirty="0"/>
              <a:t>been pursued 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More may be uncovered by computation based on structural studies of bacterial proteins and the small molecule “</a:t>
            </a:r>
            <a:r>
              <a:rPr lang="en-US" sz="2400" dirty="0" err="1" smtClean="0">
                <a:solidFill>
                  <a:srgbClr val="FFFF00"/>
                </a:solidFill>
              </a:rPr>
              <a:t>ligands</a:t>
            </a:r>
            <a:r>
              <a:rPr lang="en-US" sz="2400" dirty="0" smtClean="0">
                <a:solidFill>
                  <a:srgbClr val="FFFF00"/>
                </a:solidFill>
              </a:rPr>
              <a:t>” that bind to them</a:t>
            </a:r>
          </a:p>
          <a:p>
            <a:pPr>
              <a:defRPr/>
            </a:pPr>
            <a:endParaRPr lang="en-US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04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1481E-6 L 0.0007 -0.03149 " pathEditMode="relative" rAng="0" ptsTypes="AA">
                                      <p:cBhvr>
                                        <p:cTn id="9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574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C -4.44444E-6 -0.00741 0.00018 -0.01459 -0.00399 -0.02037 C -0.00798 -0.02639 -0.021 -0.03287 -0.0243 -0.03519 " pathEditMode="relative" rAng="0" ptsTypes="aaA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63" grpId="0"/>
      <p:bldP spid="84" grpId="0"/>
      <p:bldP spid="84" grpId="1"/>
      <p:bldP spid="85" grpId="0"/>
      <p:bldP spid="86" grpId="0"/>
      <p:bldP spid="87" grpId="0"/>
      <p:bldP spid="87" grpId="1"/>
      <p:bldP spid="5" grpId="0" animBg="1"/>
      <p:bldP spid="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833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Antibacterials at FDA 2000-2011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175637"/>
              </p:ext>
            </p:extLst>
          </p:nvPr>
        </p:nvGraphicFramePr>
        <p:xfrm>
          <a:off x="895350" y="1014413"/>
          <a:ext cx="7572375" cy="5638800"/>
        </p:xfrm>
        <a:graphic>
          <a:graphicData uri="http://schemas.openxmlformats.org/drawingml/2006/table">
            <a:tbl>
              <a:tblPr firstRow="1" firstCol="1" bandRow="1">
                <a:tableStyleId>{2A488322-F2BA-4B5B-9748-0D474271808F}</a:tableStyleId>
              </a:tblPr>
              <a:tblGrid>
                <a:gridCol w="1019175"/>
                <a:gridCol w="1209675"/>
                <a:gridCol w="1228725"/>
                <a:gridCol w="1257300"/>
                <a:gridCol w="1085850"/>
                <a:gridCol w="790575"/>
                <a:gridCol w="981075"/>
              </a:tblGrid>
              <a:tr h="3198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Compound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Usage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Calibri"/>
                        </a:rPr>
                        <a:t>Class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Active versus </a:t>
                      </a:r>
                      <a:endParaRPr lang="en-US" sz="1100" b="1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resistance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Calibri"/>
                        </a:rPr>
                        <a:t>Discovery of class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Calibri"/>
                        </a:rPr>
                        <a:t>Fail at FDA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Pass at FDA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Linezolid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IV/oral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Oxazolidinones  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MRSA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1978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2000 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Ertapenem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IV/IM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Carbapenem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1976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Cefditoren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Cephalosporin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1948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Gemifloxacin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Fluoroquinolone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1961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Daptomycin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Lipopeptide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MRSA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1987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2003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Telithromycin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Macrolide+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effectLst/>
                          <a:latin typeface="Calibri"/>
                          <a:ea typeface="Calibri"/>
                          <a:cs typeface="Calibri"/>
                        </a:rPr>
                        <a:t>Ery</a:t>
                      </a:r>
                      <a:r>
                        <a:rPr lang="en-US" sz="1200" i="1" baseline="30000">
                          <a:effectLst/>
                          <a:latin typeface="Calibri"/>
                          <a:ea typeface="Calibri"/>
                          <a:cs typeface="Calibri"/>
                        </a:rPr>
                        <a:t>R </a:t>
                      </a:r>
                      <a:r>
                        <a:rPr lang="en-US" sz="1200" i="1">
                          <a:effectLst/>
                          <a:latin typeface="Calibri"/>
                          <a:ea typeface="Calibri"/>
                          <a:cs typeface="Calibri"/>
                        </a:rPr>
                        <a:t>S. pneumo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1952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Tigecycline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Tetracycline+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Tet</a:t>
                      </a:r>
                      <a:r>
                        <a:rPr lang="en-US" sz="1200" baseline="30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1948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2005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Faropenem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Penem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1978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2006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Retapamulin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Topical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Pleuromutilin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MRSA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1952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2007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Dalbavancin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Glycopeptide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1953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2007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Doripenem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Carbapenem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1976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Oritavancin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Glycopeptide+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VRE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1953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2008 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Cethromycin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oral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Macrolide+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>
                          <a:effectLst/>
                          <a:latin typeface="Calibri"/>
                          <a:ea typeface="Calibri"/>
                          <a:cs typeface="Calibri"/>
                        </a:rPr>
                        <a:t>Ery</a:t>
                      </a:r>
                      <a:r>
                        <a:rPr lang="en-US" sz="1200" i="1" baseline="30000">
                          <a:effectLst/>
                          <a:latin typeface="Calibri"/>
                          <a:ea typeface="Calibri"/>
                          <a:cs typeface="Calibri"/>
                        </a:rPr>
                        <a:t>R </a:t>
                      </a:r>
                      <a:r>
                        <a:rPr lang="en-US" sz="1200" i="1">
                          <a:effectLst/>
                          <a:latin typeface="Calibri"/>
                          <a:ea typeface="Calibri"/>
                          <a:cs typeface="Calibri"/>
                        </a:rPr>
                        <a:t>S. pneumo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1952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2009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Iclaprim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Trimethoprim+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Trm</a:t>
                      </a:r>
                      <a:r>
                        <a:rPr lang="en-US" sz="1200" baseline="30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1961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2009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Besifloxacin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Ophthalmic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Fluoroquinolone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1961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Telavancin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Glycopeptide+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VRE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1953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Ceftobiprole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Cephalosporin+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Calibri"/>
                        </a:rPr>
                        <a:t>MRSA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1948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2009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Ceftaroline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Systemic IV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Cephalosporin+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MRSA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1948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66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Fidaxomicin </a:t>
                      </a:r>
                      <a:endParaRPr lang="en-US" sz="18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Oral CDAD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Lipiarmycin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1975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Due soon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243" name="Rectangle 1"/>
          <p:cNvSpPr>
            <a:spLocks noChangeArrowheads="1"/>
          </p:cNvSpPr>
          <p:nvPr/>
        </p:nvSpPr>
        <p:spPr bwMode="auto">
          <a:xfrm>
            <a:off x="1814513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610225" y="1371600"/>
            <a:ext cx="457200" cy="529590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9326045">
            <a:off x="715963" y="6356350"/>
            <a:ext cx="727075" cy="19367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latin typeface="+mj-lt"/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 rot="-2367570">
            <a:off x="7680325" y="887413"/>
            <a:ext cx="574675" cy="2032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1436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Discovery Timeline</a:t>
            </a:r>
            <a:endParaRPr lang="en-US" sz="3600" dirty="0"/>
          </a:p>
        </p:txBody>
      </p:sp>
      <p:grpSp>
        <p:nvGrpSpPr>
          <p:cNvPr id="5125" name="Group 4"/>
          <p:cNvGrpSpPr>
            <a:grpSpLocks/>
          </p:cNvGrpSpPr>
          <p:nvPr/>
        </p:nvGrpSpPr>
        <p:grpSpPr bwMode="auto">
          <a:xfrm>
            <a:off x="482600" y="1003300"/>
            <a:ext cx="8143875" cy="5726113"/>
            <a:chOff x="196" y="858"/>
            <a:chExt cx="5130" cy="3607"/>
          </a:xfrm>
        </p:grpSpPr>
        <p:grpSp>
          <p:nvGrpSpPr>
            <p:cNvPr id="5207" name="Group 5"/>
            <p:cNvGrpSpPr>
              <a:grpSpLocks/>
            </p:cNvGrpSpPr>
            <p:nvPr/>
          </p:nvGrpSpPr>
          <p:grpSpPr bwMode="auto">
            <a:xfrm rot="-2303710">
              <a:off x="196" y="2493"/>
              <a:ext cx="5130" cy="133"/>
              <a:chOff x="564" y="2101"/>
              <a:chExt cx="4050" cy="105"/>
            </a:xfrm>
          </p:grpSpPr>
          <p:sp>
            <p:nvSpPr>
              <p:cNvPr id="9313" name="Rectangle 6"/>
              <p:cNvSpPr>
                <a:spLocks noChangeArrowheads="1"/>
              </p:cNvSpPr>
              <p:nvPr/>
            </p:nvSpPr>
            <p:spPr bwMode="auto">
              <a:xfrm>
                <a:off x="564" y="2106"/>
                <a:ext cx="4050" cy="96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rgbClr val="DDDDD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4" name="Line 7"/>
              <p:cNvSpPr>
                <a:spLocks noChangeShapeType="1"/>
              </p:cNvSpPr>
              <p:nvPr/>
            </p:nvSpPr>
            <p:spPr bwMode="auto">
              <a:xfrm>
                <a:off x="1148" y="2103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5" name="Line 8"/>
              <p:cNvSpPr>
                <a:spLocks noChangeShapeType="1"/>
              </p:cNvSpPr>
              <p:nvPr/>
            </p:nvSpPr>
            <p:spPr bwMode="auto">
              <a:xfrm flipH="1">
                <a:off x="1721" y="2107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6" name="Line 9"/>
              <p:cNvSpPr>
                <a:spLocks noChangeShapeType="1"/>
              </p:cNvSpPr>
              <p:nvPr/>
            </p:nvSpPr>
            <p:spPr bwMode="auto">
              <a:xfrm flipH="1">
                <a:off x="2299" y="2107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7" name="Line 10"/>
              <p:cNvSpPr>
                <a:spLocks noChangeShapeType="1"/>
              </p:cNvSpPr>
              <p:nvPr/>
            </p:nvSpPr>
            <p:spPr bwMode="auto">
              <a:xfrm flipH="1">
                <a:off x="2877" y="2103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8" name="Line 11"/>
              <p:cNvSpPr>
                <a:spLocks noChangeShapeType="1"/>
              </p:cNvSpPr>
              <p:nvPr/>
            </p:nvSpPr>
            <p:spPr bwMode="auto">
              <a:xfrm flipH="1">
                <a:off x="3451" y="2101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19" name="Line 12"/>
              <p:cNvSpPr>
                <a:spLocks noChangeShapeType="1"/>
              </p:cNvSpPr>
              <p:nvPr/>
            </p:nvSpPr>
            <p:spPr bwMode="auto">
              <a:xfrm flipH="1">
                <a:off x="4029" y="2100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0" name="Line 13"/>
              <p:cNvSpPr>
                <a:spLocks noChangeShapeType="1"/>
              </p:cNvSpPr>
              <p:nvPr/>
            </p:nvSpPr>
            <p:spPr bwMode="auto">
              <a:xfrm>
                <a:off x="859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1" name="Line 14"/>
              <p:cNvSpPr>
                <a:spLocks noChangeShapeType="1"/>
              </p:cNvSpPr>
              <p:nvPr/>
            </p:nvSpPr>
            <p:spPr bwMode="auto">
              <a:xfrm>
                <a:off x="1437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2" name="Line 15"/>
              <p:cNvSpPr>
                <a:spLocks noChangeShapeType="1"/>
              </p:cNvSpPr>
              <p:nvPr/>
            </p:nvSpPr>
            <p:spPr bwMode="auto">
              <a:xfrm>
                <a:off x="2011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3" name="Line 16"/>
              <p:cNvSpPr>
                <a:spLocks noChangeShapeType="1"/>
              </p:cNvSpPr>
              <p:nvPr/>
            </p:nvSpPr>
            <p:spPr bwMode="auto">
              <a:xfrm>
                <a:off x="2590" y="2107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4" name="Line 17"/>
              <p:cNvSpPr>
                <a:spLocks noChangeShapeType="1"/>
              </p:cNvSpPr>
              <p:nvPr/>
            </p:nvSpPr>
            <p:spPr bwMode="auto">
              <a:xfrm>
                <a:off x="3166" y="2105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5" name="Line 18"/>
              <p:cNvSpPr>
                <a:spLocks noChangeShapeType="1"/>
              </p:cNvSpPr>
              <p:nvPr/>
            </p:nvSpPr>
            <p:spPr bwMode="auto">
              <a:xfrm>
                <a:off x="3743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326" name="Line 19"/>
              <p:cNvSpPr>
                <a:spLocks noChangeShapeType="1"/>
              </p:cNvSpPr>
              <p:nvPr/>
            </p:nvSpPr>
            <p:spPr bwMode="auto">
              <a:xfrm>
                <a:off x="4321" y="2109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</p:grpSp>
        <p:sp>
          <p:nvSpPr>
            <p:cNvPr id="9297" name="Text Box 20"/>
            <p:cNvSpPr txBox="1">
              <a:spLocks noChangeArrowheads="1"/>
            </p:cNvSpPr>
            <p:nvPr/>
          </p:nvSpPr>
          <p:spPr bwMode="auto">
            <a:xfrm>
              <a:off x="574" y="4040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1935</a:t>
              </a:r>
            </a:p>
          </p:txBody>
        </p:sp>
        <p:sp>
          <p:nvSpPr>
            <p:cNvPr id="9298" name="Text Box 21"/>
            <p:cNvSpPr txBox="1">
              <a:spLocks noChangeArrowheads="1"/>
            </p:cNvSpPr>
            <p:nvPr/>
          </p:nvSpPr>
          <p:spPr bwMode="auto">
            <a:xfrm>
              <a:off x="865" y="381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1940</a:t>
              </a:r>
            </a:p>
          </p:txBody>
        </p:sp>
        <p:sp>
          <p:nvSpPr>
            <p:cNvPr id="9299" name="Text Box 22"/>
            <p:cNvSpPr txBox="1">
              <a:spLocks noChangeArrowheads="1"/>
            </p:cNvSpPr>
            <p:nvPr/>
          </p:nvSpPr>
          <p:spPr bwMode="auto">
            <a:xfrm>
              <a:off x="1156" y="3582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1945</a:t>
              </a:r>
            </a:p>
          </p:txBody>
        </p:sp>
        <p:sp>
          <p:nvSpPr>
            <p:cNvPr id="9300" name="Text Box 23"/>
            <p:cNvSpPr txBox="1">
              <a:spLocks noChangeArrowheads="1"/>
            </p:cNvSpPr>
            <p:nvPr/>
          </p:nvSpPr>
          <p:spPr bwMode="auto">
            <a:xfrm>
              <a:off x="1727" y="312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1955</a:t>
              </a:r>
            </a:p>
          </p:txBody>
        </p:sp>
        <p:sp>
          <p:nvSpPr>
            <p:cNvPr id="9301" name="Text Box 24"/>
            <p:cNvSpPr txBox="1">
              <a:spLocks noChangeArrowheads="1"/>
            </p:cNvSpPr>
            <p:nvPr/>
          </p:nvSpPr>
          <p:spPr bwMode="auto">
            <a:xfrm>
              <a:off x="1434" y="334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1950</a:t>
              </a:r>
            </a:p>
          </p:txBody>
        </p:sp>
        <p:sp>
          <p:nvSpPr>
            <p:cNvPr id="9302" name="Text Box 25"/>
            <p:cNvSpPr txBox="1">
              <a:spLocks noChangeArrowheads="1"/>
            </p:cNvSpPr>
            <p:nvPr/>
          </p:nvSpPr>
          <p:spPr bwMode="auto">
            <a:xfrm>
              <a:off x="2301" y="267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1965</a:t>
              </a:r>
            </a:p>
          </p:txBody>
        </p:sp>
        <p:sp>
          <p:nvSpPr>
            <p:cNvPr id="9303" name="Text Box 26"/>
            <p:cNvSpPr txBox="1">
              <a:spLocks noChangeArrowheads="1"/>
            </p:cNvSpPr>
            <p:nvPr/>
          </p:nvSpPr>
          <p:spPr bwMode="auto">
            <a:xfrm>
              <a:off x="2016" y="289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1960</a:t>
              </a:r>
            </a:p>
          </p:txBody>
        </p:sp>
        <p:sp>
          <p:nvSpPr>
            <p:cNvPr id="9304" name="Text Box 27"/>
            <p:cNvSpPr txBox="1">
              <a:spLocks noChangeArrowheads="1"/>
            </p:cNvSpPr>
            <p:nvPr/>
          </p:nvSpPr>
          <p:spPr bwMode="auto">
            <a:xfrm>
              <a:off x="2587" y="2445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1970</a:t>
              </a:r>
            </a:p>
          </p:txBody>
        </p:sp>
        <p:sp>
          <p:nvSpPr>
            <p:cNvPr id="9305" name="Text Box 28"/>
            <p:cNvSpPr txBox="1">
              <a:spLocks noChangeArrowheads="1"/>
            </p:cNvSpPr>
            <p:nvPr/>
          </p:nvSpPr>
          <p:spPr bwMode="auto">
            <a:xfrm>
              <a:off x="2878" y="2216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1975</a:t>
              </a:r>
            </a:p>
          </p:txBody>
        </p:sp>
        <p:sp>
          <p:nvSpPr>
            <p:cNvPr id="9306" name="Text Box 29"/>
            <p:cNvSpPr txBox="1">
              <a:spLocks noChangeArrowheads="1"/>
            </p:cNvSpPr>
            <p:nvPr/>
          </p:nvSpPr>
          <p:spPr bwMode="auto">
            <a:xfrm>
              <a:off x="3169" y="1987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1980</a:t>
              </a:r>
            </a:p>
          </p:txBody>
        </p:sp>
        <p:sp>
          <p:nvSpPr>
            <p:cNvPr id="9307" name="Text Box 30"/>
            <p:cNvSpPr txBox="1">
              <a:spLocks noChangeArrowheads="1"/>
            </p:cNvSpPr>
            <p:nvPr/>
          </p:nvSpPr>
          <p:spPr bwMode="auto">
            <a:xfrm>
              <a:off x="3460" y="1766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1985</a:t>
              </a:r>
            </a:p>
          </p:txBody>
        </p:sp>
        <p:sp>
          <p:nvSpPr>
            <p:cNvPr id="9308" name="Text Box 31"/>
            <p:cNvSpPr txBox="1">
              <a:spLocks noChangeArrowheads="1"/>
            </p:cNvSpPr>
            <p:nvPr/>
          </p:nvSpPr>
          <p:spPr bwMode="auto">
            <a:xfrm>
              <a:off x="3751" y="1529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1990</a:t>
              </a:r>
            </a:p>
          </p:txBody>
        </p:sp>
        <p:sp>
          <p:nvSpPr>
            <p:cNvPr id="9309" name="Text Box 32"/>
            <p:cNvSpPr txBox="1">
              <a:spLocks noChangeArrowheads="1"/>
            </p:cNvSpPr>
            <p:nvPr/>
          </p:nvSpPr>
          <p:spPr bwMode="auto">
            <a:xfrm>
              <a:off x="4010" y="1324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1995</a:t>
              </a:r>
            </a:p>
          </p:txBody>
        </p:sp>
        <p:sp>
          <p:nvSpPr>
            <p:cNvPr id="9310" name="Text Box 33"/>
            <p:cNvSpPr txBox="1">
              <a:spLocks noChangeArrowheads="1"/>
            </p:cNvSpPr>
            <p:nvPr/>
          </p:nvSpPr>
          <p:spPr bwMode="auto">
            <a:xfrm>
              <a:off x="4277" y="1087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2000</a:t>
              </a:r>
            </a:p>
          </p:txBody>
        </p:sp>
        <p:sp>
          <p:nvSpPr>
            <p:cNvPr id="9311" name="Text Box 34"/>
            <p:cNvSpPr txBox="1">
              <a:spLocks noChangeArrowheads="1"/>
            </p:cNvSpPr>
            <p:nvPr/>
          </p:nvSpPr>
          <p:spPr bwMode="auto">
            <a:xfrm>
              <a:off x="4576" y="85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2005</a:t>
              </a:r>
            </a:p>
          </p:txBody>
        </p:sp>
        <p:sp>
          <p:nvSpPr>
            <p:cNvPr id="9312" name="Text Box 20"/>
            <p:cNvSpPr txBox="1">
              <a:spLocks noChangeArrowheads="1"/>
            </p:cNvSpPr>
            <p:nvPr/>
          </p:nvSpPr>
          <p:spPr bwMode="auto">
            <a:xfrm>
              <a:off x="269" y="427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1930</a:t>
              </a:r>
            </a:p>
          </p:txBody>
        </p:sp>
      </p:grpSp>
      <p:sp>
        <p:nvSpPr>
          <p:cNvPr id="9222" name="Text Box 35"/>
          <p:cNvSpPr txBox="1">
            <a:spLocks noChangeArrowheads="1"/>
          </p:cNvSpPr>
          <p:nvPr/>
        </p:nvSpPr>
        <p:spPr bwMode="auto">
          <a:xfrm>
            <a:off x="2503488" y="3778250"/>
            <a:ext cx="9953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fusidic acid</a:t>
            </a:r>
          </a:p>
        </p:txBody>
      </p:sp>
      <p:sp>
        <p:nvSpPr>
          <p:cNvPr id="9223" name="Text Box 36"/>
          <p:cNvSpPr txBox="1">
            <a:spLocks noChangeArrowheads="1"/>
          </p:cNvSpPr>
          <p:nvPr/>
        </p:nvSpPr>
        <p:spPr bwMode="auto">
          <a:xfrm>
            <a:off x="2849563" y="5430838"/>
            <a:ext cx="9334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polymyxin</a:t>
            </a:r>
          </a:p>
        </p:txBody>
      </p:sp>
      <p:sp>
        <p:nvSpPr>
          <p:cNvPr id="9224" name="Text Box 37"/>
          <p:cNvSpPr txBox="1">
            <a:spLocks noChangeArrowheads="1"/>
          </p:cNvSpPr>
          <p:nvPr/>
        </p:nvSpPr>
        <p:spPr bwMode="auto">
          <a:xfrm>
            <a:off x="5653088" y="3049588"/>
            <a:ext cx="12620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oxazolidinones</a:t>
            </a:r>
          </a:p>
        </p:txBody>
      </p:sp>
      <p:sp>
        <p:nvSpPr>
          <p:cNvPr id="9225" name="Text Box 38"/>
          <p:cNvSpPr txBox="1">
            <a:spLocks noChangeArrowheads="1"/>
          </p:cNvSpPr>
          <p:nvPr/>
        </p:nvSpPr>
        <p:spPr bwMode="auto">
          <a:xfrm>
            <a:off x="4799013" y="2033588"/>
            <a:ext cx="104298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solidFill>
                  <a:srgbClr val="66FF33"/>
                </a:solidFill>
                <a:latin typeface="+mj-lt"/>
              </a:rPr>
              <a:t>daptomycin</a:t>
            </a:r>
            <a:endParaRPr lang="en-US" sz="1200" dirty="0" smtClean="0">
              <a:solidFill>
                <a:srgbClr val="66FF33"/>
              </a:solidFill>
              <a:latin typeface="+mj-lt"/>
            </a:endParaRPr>
          </a:p>
        </p:txBody>
      </p:sp>
      <p:sp>
        <p:nvSpPr>
          <p:cNvPr id="9226" name="Text Box 39"/>
          <p:cNvSpPr txBox="1">
            <a:spLocks noChangeArrowheads="1"/>
          </p:cNvSpPr>
          <p:nvPr/>
        </p:nvSpPr>
        <p:spPr bwMode="auto">
          <a:xfrm>
            <a:off x="5467350" y="3211513"/>
            <a:ext cx="110013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carbapenem</a:t>
            </a:r>
          </a:p>
        </p:txBody>
      </p:sp>
      <p:sp>
        <p:nvSpPr>
          <p:cNvPr id="9227" name="Text Box 40"/>
          <p:cNvSpPr txBox="1">
            <a:spLocks noChangeArrowheads="1"/>
          </p:cNvSpPr>
          <p:nvPr/>
        </p:nvSpPr>
        <p:spPr bwMode="auto">
          <a:xfrm>
            <a:off x="4144963" y="2435225"/>
            <a:ext cx="12255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 err="1" smtClean="0">
                <a:solidFill>
                  <a:srgbClr val="66FF33"/>
                </a:solidFill>
                <a:latin typeface="+mj-lt"/>
              </a:rPr>
              <a:t>monobactams</a:t>
            </a:r>
            <a:endParaRPr lang="en-US" sz="1400" dirty="0" smtClean="0">
              <a:solidFill>
                <a:srgbClr val="66FF33"/>
              </a:solidFill>
              <a:latin typeface="+mj-lt"/>
            </a:endParaRPr>
          </a:p>
        </p:txBody>
      </p:sp>
      <p:sp>
        <p:nvSpPr>
          <p:cNvPr id="9228" name="Text Box 41"/>
          <p:cNvSpPr txBox="1">
            <a:spLocks noChangeArrowheads="1"/>
          </p:cNvSpPr>
          <p:nvPr/>
        </p:nvSpPr>
        <p:spPr bwMode="auto">
          <a:xfrm>
            <a:off x="5005388" y="3578225"/>
            <a:ext cx="9239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mupirocin</a:t>
            </a:r>
          </a:p>
        </p:txBody>
      </p:sp>
      <p:sp>
        <p:nvSpPr>
          <p:cNvPr id="9229" name="Text Box 42"/>
          <p:cNvSpPr txBox="1">
            <a:spLocks noChangeArrowheads="1"/>
          </p:cNvSpPr>
          <p:nvPr/>
        </p:nvSpPr>
        <p:spPr bwMode="auto">
          <a:xfrm>
            <a:off x="3203575" y="3260725"/>
            <a:ext cx="9747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fosfomycin</a:t>
            </a:r>
          </a:p>
        </p:txBody>
      </p:sp>
      <p:sp>
        <p:nvSpPr>
          <p:cNvPr id="9230" name="Text Box 43"/>
          <p:cNvSpPr txBox="1">
            <a:spLocks noChangeArrowheads="1"/>
          </p:cNvSpPr>
          <p:nvPr/>
        </p:nvSpPr>
        <p:spPr bwMode="auto">
          <a:xfrm>
            <a:off x="3481388" y="4835525"/>
            <a:ext cx="12922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streptogramins</a:t>
            </a:r>
          </a:p>
        </p:txBody>
      </p:sp>
      <p:sp>
        <p:nvSpPr>
          <p:cNvPr id="9231" name="Text Box 44"/>
          <p:cNvSpPr txBox="1">
            <a:spLocks noChangeArrowheads="1"/>
          </p:cNvSpPr>
          <p:nvPr/>
        </p:nvSpPr>
        <p:spPr bwMode="auto">
          <a:xfrm>
            <a:off x="4206875" y="4137025"/>
            <a:ext cx="11191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nalidixic acid</a:t>
            </a:r>
          </a:p>
        </p:txBody>
      </p:sp>
      <p:sp>
        <p:nvSpPr>
          <p:cNvPr id="9232" name="Text Box 46"/>
          <p:cNvSpPr txBox="1">
            <a:spLocks noChangeArrowheads="1"/>
          </p:cNvSpPr>
          <p:nvPr/>
        </p:nvSpPr>
        <p:spPr bwMode="auto">
          <a:xfrm>
            <a:off x="3773488" y="4530725"/>
            <a:ext cx="8572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rifamycin</a:t>
            </a:r>
          </a:p>
        </p:txBody>
      </p:sp>
      <p:sp>
        <p:nvSpPr>
          <p:cNvPr id="9233" name="Text Box 47"/>
          <p:cNvSpPr txBox="1">
            <a:spLocks noChangeArrowheads="1"/>
          </p:cNvSpPr>
          <p:nvPr/>
        </p:nvSpPr>
        <p:spPr bwMode="auto">
          <a:xfrm>
            <a:off x="4210050" y="4262438"/>
            <a:ext cx="1173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trimethoprim</a:t>
            </a:r>
          </a:p>
        </p:txBody>
      </p:sp>
      <p:sp>
        <p:nvSpPr>
          <p:cNvPr id="9234" name="Text Box 49"/>
          <p:cNvSpPr txBox="1">
            <a:spLocks noChangeArrowheads="1"/>
          </p:cNvSpPr>
          <p:nvPr/>
        </p:nvSpPr>
        <p:spPr bwMode="auto">
          <a:xfrm>
            <a:off x="3479800" y="4718050"/>
            <a:ext cx="10429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vancomycin</a:t>
            </a:r>
          </a:p>
        </p:txBody>
      </p:sp>
      <p:sp>
        <p:nvSpPr>
          <p:cNvPr id="9235" name="Text Box 50"/>
          <p:cNvSpPr txBox="1">
            <a:spLocks noChangeArrowheads="1"/>
          </p:cNvSpPr>
          <p:nvPr/>
        </p:nvSpPr>
        <p:spPr bwMode="auto">
          <a:xfrm>
            <a:off x="2066925" y="4108450"/>
            <a:ext cx="9906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novobiocin</a:t>
            </a:r>
          </a:p>
        </p:txBody>
      </p:sp>
      <p:sp>
        <p:nvSpPr>
          <p:cNvPr id="9236" name="Text Box 51"/>
          <p:cNvSpPr txBox="1">
            <a:spLocks noChangeArrowheads="1"/>
          </p:cNvSpPr>
          <p:nvPr/>
        </p:nvSpPr>
        <p:spPr bwMode="auto">
          <a:xfrm>
            <a:off x="1862138" y="4225925"/>
            <a:ext cx="10001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cycloserine</a:t>
            </a:r>
          </a:p>
        </p:txBody>
      </p:sp>
      <p:sp>
        <p:nvSpPr>
          <p:cNvPr id="9237" name="Text Box 52"/>
          <p:cNvSpPr txBox="1">
            <a:spLocks noChangeArrowheads="1"/>
          </p:cNvSpPr>
          <p:nvPr/>
        </p:nvSpPr>
        <p:spPr bwMode="auto">
          <a:xfrm>
            <a:off x="2509838" y="3622675"/>
            <a:ext cx="9620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lincomycin</a:t>
            </a:r>
          </a:p>
        </p:txBody>
      </p:sp>
      <p:grpSp>
        <p:nvGrpSpPr>
          <p:cNvPr id="5142" name="Group 5"/>
          <p:cNvGrpSpPr>
            <a:grpSpLocks/>
          </p:cNvGrpSpPr>
          <p:nvPr/>
        </p:nvGrpSpPr>
        <p:grpSpPr bwMode="auto">
          <a:xfrm>
            <a:off x="654050" y="4768850"/>
            <a:ext cx="1666875" cy="654050"/>
            <a:chOff x="655121" y="4768393"/>
            <a:chExt cx="1666540" cy="656631"/>
          </a:xfrm>
        </p:grpSpPr>
        <p:sp>
          <p:nvSpPr>
            <p:cNvPr id="9294" name="Text Box 45"/>
            <p:cNvSpPr txBox="1">
              <a:spLocks noChangeArrowheads="1"/>
            </p:cNvSpPr>
            <p:nvPr/>
          </p:nvSpPr>
          <p:spPr bwMode="auto">
            <a:xfrm>
              <a:off x="1102706" y="4768393"/>
              <a:ext cx="1218955" cy="309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solidFill>
                    <a:srgbClr val="66FF33"/>
                  </a:solidFill>
                  <a:latin typeface="+mj-lt"/>
                </a:rPr>
                <a:t>cephalosporin</a:t>
              </a:r>
            </a:p>
          </p:txBody>
        </p:sp>
        <p:sp>
          <p:nvSpPr>
            <p:cNvPr id="9295" name="Text Box 54"/>
            <p:cNvSpPr txBox="1">
              <a:spLocks noChangeArrowheads="1"/>
            </p:cNvSpPr>
            <p:nvPr/>
          </p:nvSpPr>
          <p:spPr bwMode="auto">
            <a:xfrm>
              <a:off x="655121" y="5115834"/>
              <a:ext cx="1404656" cy="309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solidFill>
                    <a:srgbClr val="66FF33"/>
                  </a:solidFill>
                  <a:latin typeface="+mj-lt"/>
                </a:rPr>
                <a:t>chlortetracycline</a:t>
              </a:r>
            </a:p>
          </p:txBody>
        </p:sp>
      </p:grpSp>
      <p:sp>
        <p:nvSpPr>
          <p:cNvPr id="9239" name="Text Box 55"/>
          <p:cNvSpPr txBox="1">
            <a:spLocks noChangeArrowheads="1"/>
          </p:cNvSpPr>
          <p:nvPr/>
        </p:nvSpPr>
        <p:spPr bwMode="auto">
          <a:xfrm>
            <a:off x="2835275" y="5300663"/>
            <a:ext cx="140493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chloramphenicol</a:t>
            </a:r>
          </a:p>
        </p:txBody>
      </p:sp>
      <p:sp>
        <p:nvSpPr>
          <p:cNvPr id="9240" name="Text Box 56"/>
          <p:cNvSpPr txBox="1">
            <a:spLocks noChangeArrowheads="1"/>
          </p:cNvSpPr>
          <p:nvPr/>
        </p:nvSpPr>
        <p:spPr bwMode="auto">
          <a:xfrm>
            <a:off x="2449513" y="5608638"/>
            <a:ext cx="11414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streptomycin</a:t>
            </a:r>
          </a:p>
        </p:txBody>
      </p:sp>
      <p:sp>
        <p:nvSpPr>
          <p:cNvPr id="9241" name="Text Box 57"/>
          <p:cNvSpPr txBox="1">
            <a:spLocks noChangeArrowheads="1"/>
          </p:cNvSpPr>
          <p:nvPr/>
        </p:nvSpPr>
        <p:spPr bwMode="auto">
          <a:xfrm>
            <a:off x="1155700" y="5013325"/>
            <a:ext cx="9001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bacitracin</a:t>
            </a:r>
          </a:p>
        </p:txBody>
      </p:sp>
      <p:sp>
        <p:nvSpPr>
          <p:cNvPr id="9242" name="Text Box 58"/>
          <p:cNvSpPr txBox="1">
            <a:spLocks noChangeArrowheads="1"/>
          </p:cNvSpPr>
          <p:nvPr/>
        </p:nvSpPr>
        <p:spPr bwMode="auto">
          <a:xfrm>
            <a:off x="1152525" y="6583363"/>
            <a:ext cx="8413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penicillin</a:t>
            </a:r>
          </a:p>
        </p:txBody>
      </p:sp>
      <p:sp>
        <p:nvSpPr>
          <p:cNvPr id="9243" name="Text Box 59"/>
          <p:cNvSpPr txBox="1">
            <a:spLocks noChangeArrowheads="1"/>
          </p:cNvSpPr>
          <p:nvPr/>
        </p:nvSpPr>
        <p:spPr bwMode="auto">
          <a:xfrm>
            <a:off x="1414463" y="6391275"/>
            <a:ext cx="10858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sulfonamide</a:t>
            </a:r>
          </a:p>
        </p:txBody>
      </p:sp>
      <p:sp>
        <p:nvSpPr>
          <p:cNvPr id="9244" name="Text Box 60"/>
          <p:cNvSpPr txBox="1">
            <a:spLocks noChangeArrowheads="1"/>
          </p:cNvSpPr>
          <p:nvPr/>
        </p:nvSpPr>
        <p:spPr bwMode="auto">
          <a:xfrm>
            <a:off x="2062163" y="3913188"/>
            <a:ext cx="12414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metronidazole</a:t>
            </a:r>
          </a:p>
        </p:txBody>
      </p:sp>
      <p:sp>
        <p:nvSpPr>
          <p:cNvPr id="9245" name="Line 61"/>
          <p:cNvSpPr>
            <a:spLocks noChangeShapeType="1"/>
          </p:cNvSpPr>
          <p:nvPr/>
        </p:nvSpPr>
        <p:spPr bwMode="auto">
          <a:xfrm>
            <a:off x="1109663" y="6554788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46" name="Line 62"/>
          <p:cNvSpPr>
            <a:spLocks noChangeShapeType="1"/>
          </p:cNvSpPr>
          <p:nvPr/>
        </p:nvSpPr>
        <p:spPr bwMode="auto">
          <a:xfrm>
            <a:off x="2921000" y="4322763"/>
            <a:ext cx="279400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47" name="Line 63"/>
          <p:cNvSpPr>
            <a:spLocks noChangeShapeType="1"/>
          </p:cNvSpPr>
          <p:nvPr/>
        </p:nvSpPr>
        <p:spPr bwMode="auto">
          <a:xfrm>
            <a:off x="841375" y="675005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48" name="Line 64"/>
          <p:cNvSpPr>
            <a:spLocks noChangeShapeType="1"/>
          </p:cNvSpPr>
          <p:nvPr/>
        </p:nvSpPr>
        <p:spPr bwMode="auto">
          <a:xfrm>
            <a:off x="2146300" y="574675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49" name="Line 65"/>
          <p:cNvSpPr>
            <a:spLocks noChangeShapeType="1"/>
          </p:cNvSpPr>
          <p:nvPr/>
        </p:nvSpPr>
        <p:spPr bwMode="auto">
          <a:xfrm>
            <a:off x="3402013" y="4013200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0" name="Line 66"/>
          <p:cNvSpPr>
            <a:spLocks noChangeShapeType="1"/>
          </p:cNvSpPr>
          <p:nvPr/>
        </p:nvSpPr>
        <p:spPr bwMode="auto">
          <a:xfrm>
            <a:off x="1966913" y="5137150"/>
            <a:ext cx="276225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1" name="Line 67"/>
          <p:cNvSpPr>
            <a:spLocks noChangeShapeType="1"/>
          </p:cNvSpPr>
          <p:nvPr/>
        </p:nvSpPr>
        <p:spPr bwMode="auto">
          <a:xfrm>
            <a:off x="2524125" y="545465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2" name="Line 68"/>
          <p:cNvSpPr>
            <a:spLocks noChangeShapeType="1"/>
          </p:cNvSpPr>
          <p:nvPr/>
        </p:nvSpPr>
        <p:spPr bwMode="auto">
          <a:xfrm>
            <a:off x="2238375" y="4940300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3" name="Line 69"/>
          <p:cNvSpPr>
            <a:spLocks noChangeShapeType="1"/>
          </p:cNvSpPr>
          <p:nvPr/>
        </p:nvSpPr>
        <p:spPr bwMode="auto">
          <a:xfrm>
            <a:off x="3165475" y="49403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4" name="Line 70"/>
          <p:cNvSpPr>
            <a:spLocks noChangeShapeType="1"/>
          </p:cNvSpPr>
          <p:nvPr/>
        </p:nvSpPr>
        <p:spPr bwMode="auto">
          <a:xfrm>
            <a:off x="2814638" y="4405313"/>
            <a:ext cx="238125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5" name="Line 71"/>
          <p:cNvSpPr>
            <a:spLocks noChangeShapeType="1"/>
          </p:cNvSpPr>
          <p:nvPr/>
        </p:nvSpPr>
        <p:spPr bwMode="auto">
          <a:xfrm>
            <a:off x="3475038" y="4687888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6" name="Line 72"/>
          <p:cNvSpPr>
            <a:spLocks noChangeShapeType="1"/>
          </p:cNvSpPr>
          <p:nvPr/>
        </p:nvSpPr>
        <p:spPr bwMode="auto">
          <a:xfrm>
            <a:off x="3224213" y="4137025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7" name="Line 73"/>
          <p:cNvSpPr>
            <a:spLocks noChangeShapeType="1"/>
          </p:cNvSpPr>
          <p:nvPr/>
        </p:nvSpPr>
        <p:spPr bwMode="auto">
          <a:xfrm>
            <a:off x="3892550" y="4378325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8" name="Line 74"/>
          <p:cNvSpPr>
            <a:spLocks noChangeShapeType="1"/>
          </p:cNvSpPr>
          <p:nvPr/>
        </p:nvSpPr>
        <p:spPr bwMode="auto">
          <a:xfrm>
            <a:off x="4116388" y="3433763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59" name="Line 75"/>
          <p:cNvSpPr>
            <a:spLocks noChangeShapeType="1"/>
          </p:cNvSpPr>
          <p:nvPr/>
        </p:nvSpPr>
        <p:spPr bwMode="auto">
          <a:xfrm>
            <a:off x="4697413" y="3724275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60" name="Line 76"/>
          <p:cNvSpPr>
            <a:spLocks noChangeShapeType="1"/>
          </p:cNvSpPr>
          <p:nvPr/>
        </p:nvSpPr>
        <p:spPr bwMode="auto">
          <a:xfrm>
            <a:off x="5208588" y="2576513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61" name="Line 77"/>
          <p:cNvSpPr>
            <a:spLocks noChangeShapeType="1"/>
          </p:cNvSpPr>
          <p:nvPr/>
        </p:nvSpPr>
        <p:spPr bwMode="auto">
          <a:xfrm>
            <a:off x="5192713" y="3367088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62" name="Line 78"/>
          <p:cNvSpPr>
            <a:spLocks noChangeShapeType="1"/>
          </p:cNvSpPr>
          <p:nvPr/>
        </p:nvSpPr>
        <p:spPr bwMode="auto">
          <a:xfrm>
            <a:off x="5686425" y="2192338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63" name="Line 79"/>
          <p:cNvSpPr>
            <a:spLocks noChangeShapeType="1"/>
          </p:cNvSpPr>
          <p:nvPr/>
        </p:nvSpPr>
        <p:spPr bwMode="auto">
          <a:xfrm>
            <a:off x="5373688" y="3184525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grpSp>
        <p:nvGrpSpPr>
          <p:cNvPr id="5168" name="Group 4"/>
          <p:cNvGrpSpPr>
            <a:grpSpLocks/>
          </p:cNvGrpSpPr>
          <p:nvPr/>
        </p:nvGrpSpPr>
        <p:grpSpPr bwMode="auto">
          <a:xfrm>
            <a:off x="1257300" y="4460875"/>
            <a:ext cx="1357313" cy="463550"/>
            <a:chOff x="1107596" y="4392945"/>
            <a:chExt cx="1357512" cy="465682"/>
          </a:xfrm>
        </p:grpSpPr>
        <p:sp>
          <p:nvSpPr>
            <p:cNvPr id="9292" name="Text Box 53"/>
            <p:cNvSpPr txBox="1">
              <a:spLocks noChangeArrowheads="1"/>
            </p:cNvSpPr>
            <p:nvPr/>
          </p:nvSpPr>
          <p:spPr bwMode="auto">
            <a:xfrm>
              <a:off x="1107596" y="4549236"/>
              <a:ext cx="1160633" cy="309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66FF33"/>
                  </a:solidFill>
                  <a:latin typeface="+mj-lt"/>
                </a:rPr>
                <a:t>erythromycin</a:t>
              </a:r>
            </a:p>
          </p:txBody>
        </p:sp>
        <p:sp>
          <p:nvSpPr>
            <p:cNvPr id="9293" name="Text Box 149"/>
            <p:cNvSpPr txBox="1">
              <a:spLocks noChangeArrowheads="1"/>
            </p:cNvSpPr>
            <p:nvPr/>
          </p:nvSpPr>
          <p:spPr bwMode="auto">
            <a:xfrm>
              <a:off x="1644250" y="4392945"/>
              <a:ext cx="820858" cy="309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isoniazid</a:t>
              </a:r>
            </a:p>
          </p:txBody>
        </p:sp>
      </p:grpSp>
      <p:sp>
        <p:nvSpPr>
          <p:cNvPr id="9266" name="Line 150"/>
          <p:cNvSpPr>
            <a:spLocks noChangeShapeType="1"/>
          </p:cNvSpPr>
          <p:nvPr/>
        </p:nvSpPr>
        <p:spPr bwMode="auto">
          <a:xfrm>
            <a:off x="2544763" y="4703763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70816" name="Rectangle 160"/>
          <p:cNvSpPr>
            <a:spLocks noChangeArrowheads="1"/>
          </p:cNvSpPr>
          <p:nvPr/>
        </p:nvSpPr>
        <p:spPr bwMode="auto">
          <a:xfrm>
            <a:off x="329406" y="1095805"/>
            <a:ext cx="5208588" cy="142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Last </a:t>
            </a:r>
            <a:r>
              <a:rPr lang="en-US" sz="2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novel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agent 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to reach the 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+mn-cs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clinic was discovered in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1987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+mn-cs"/>
            </a:endParaRPr>
          </a:p>
        </p:txBody>
      </p:sp>
      <p:sp>
        <p:nvSpPr>
          <p:cNvPr id="9269" name="Line 167"/>
          <p:cNvSpPr>
            <a:spLocks noChangeShapeType="1"/>
          </p:cNvSpPr>
          <p:nvPr/>
        </p:nvSpPr>
        <p:spPr bwMode="auto">
          <a:xfrm flipV="1">
            <a:off x="2914650" y="5159375"/>
            <a:ext cx="24923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70" name="Text Box 168"/>
          <p:cNvSpPr txBox="1">
            <a:spLocks noChangeArrowheads="1"/>
          </p:cNvSpPr>
          <p:nvPr/>
        </p:nvSpPr>
        <p:spPr bwMode="auto">
          <a:xfrm>
            <a:off x="3130550" y="4995863"/>
            <a:ext cx="12874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66FF33"/>
                </a:solidFill>
                <a:latin typeface="+mj-lt"/>
              </a:rPr>
              <a:t>pleuromutilin</a:t>
            </a:r>
          </a:p>
        </p:txBody>
      </p:sp>
      <p:sp>
        <p:nvSpPr>
          <p:cNvPr id="9271" name="Text Box 169"/>
          <p:cNvSpPr txBox="1">
            <a:spLocks noChangeArrowheads="1"/>
          </p:cNvSpPr>
          <p:nvPr/>
        </p:nvSpPr>
        <p:spPr bwMode="auto">
          <a:xfrm>
            <a:off x="7897813" y="696913"/>
            <a:ext cx="5508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latin typeface="+mj-lt"/>
              </a:rPr>
              <a:t>2010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838200" y="6526213"/>
            <a:ext cx="114300" cy="1460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9261" idx="0"/>
          </p:cNvCxnSpPr>
          <p:nvPr/>
        </p:nvCxnSpPr>
        <p:spPr>
          <a:xfrm flipV="1">
            <a:off x="5192713" y="2852738"/>
            <a:ext cx="1244600" cy="514350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257" idx="0"/>
          </p:cNvCxnSpPr>
          <p:nvPr/>
        </p:nvCxnSpPr>
        <p:spPr>
          <a:xfrm flipV="1">
            <a:off x="3892550" y="2641600"/>
            <a:ext cx="3575050" cy="1736725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681538" y="2006600"/>
            <a:ext cx="1203325" cy="1693863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263" idx="0"/>
          </p:cNvCxnSpPr>
          <p:nvPr/>
        </p:nvCxnSpPr>
        <p:spPr>
          <a:xfrm flipV="1">
            <a:off x="5373688" y="1524000"/>
            <a:ext cx="1162050" cy="1660525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307" idx="0"/>
          </p:cNvCxnSpPr>
          <p:nvPr/>
        </p:nvCxnSpPr>
        <p:spPr>
          <a:xfrm flipV="1">
            <a:off x="5940425" y="1566863"/>
            <a:ext cx="2627313" cy="877887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253" idx="0"/>
          </p:cNvCxnSpPr>
          <p:nvPr/>
        </p:nvCxnSpPr>
        <p:spPr>
          <a:xfrm flipV="1">
            <a:off x="3165475" y="1862138"/>
            <a:ext cx="4878388" cy="3078162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862263" y="947738"/>
            <a:ext cx="3724275" cy="4233862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817" name="Text Box 161"/>
          <p:cNvSpPr txBox="1">
            <a:spLocks noChangeArrowheads="1"/>
          </p:cNvSpPr>
          <p:nvPr/>
        </p:nvSpPr>
        <p:spPr bwMode="auto">
          <a:xfrm>
            <a:off x="7666038" y="1279525"/>
            <a:ext cx="13096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Daptomycin</a:t>
            </a:r>
          </a:p>
        </p:txBody>
      </p:sp>
      <p:sp>
        <p:nvSpPr>
          <p:cNvPr id="70818" name="Text Box 162"/>
          <p:cNvSpPr txBox="1">
            <a:spLocks noChangeArrowheads="1"/>
          </p:cNvSpPr>
          <p:nvPr/>
        </p:nvSpPr>
        <p:spPr bwMode="auto">
          <a:xfrm>
            <a:off x="6019800" y="1274763"/>
            <a:ext cx="10064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Linezolid</a:t>
            </a:r>
          </a:p>
        </p:txBody>
      </p:sp>
      <p:sp>
        <p:nvSpPr>
          <p:cNvPr id="70819" name="Text Box 163"/>
          <p:cNvSpPr txBox="1">
            <a:spLocks noChangeArrowheads="1"/>
          </p:cNvSpPr>
          <p:nvPr/>
        </p:nvSpPr>
        <p:spPr bwMode="auto">
          <a:xfrm>
            <a:off x="5162550" y="1719263"/>
            <a:ext cx="11477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latin typeface="+mj-lt"/>
              </a:rPr>
              <a:t>Bactroban</a:t>
            </a:r>
            <a:endParaRPr lang="en-US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70821" name="Text Box 165"/>
          <p:cNvSpPr txBox="1">
            <a:spLocks noChangeArrowheads="1"/>
          </p:cNvSpPr>
          <p:nvPr/>
        </p:nvSpPr>
        <p:spPr bwMode="auto">
          <a:xfrm>
            <a:off x="7348538" y="1584325"/>
            <a:ext cx="9779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latin typeface="+mj-lt"/>
              </a:rPr>
              <a:t>Synercid</a:t>
            </a:r>
            <a:endParaRPr lang="en-US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70829" name="Text Box 173"/>
          <p:cNvSpPr txBox="1">
            <a:spLocks noChangeArrowheads="1"/>
          </p:cNvSpPr>
          <p:nvPr/>
        </p:nvSpPr>
        <p:spPr bwMode="auto">
          <a:xfrm>
            <a:off x="6432550" y="731838"/>
            <a:ext cx="13716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Retapamulin</a:t>
            </a:r>
          </a:p>
        </p:txBody>
      </p:sp>
      <p:sp>
        <p:nvSpPr>
          <p:cNvPr id="70820" name="Text Box 164"/>
          <p:cNvSpPr txBox="1">
            <a:spLocks noChangeArrowheads="1"/>
          </p:cNvSpPr>
          <p:nvPr/>
        </p:nvSpPr>
        <p:spPr bwMode="auto">
          <a:xfrm>
            <a:off x="6367463" y="2370138"/>
            <a:ext cx="12541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Norfloxacin</a:t>
            </a:r>
          </a:p>
        </p:txBody>
      </p:sp>
      <p:sp>
        <p:nvSpPr>
          <p:cNvPr id="70822" name="Text Box 166"/>
          <p:cNvSpPr txBox="1">
            <a:spLocks noChangeArrowheads="1"/>
          </p:cNvSpPr>
          <p:nvPr/>
        </p:nvSpPr>
        <p:spPr bwMode="auto">
          <a:xfrm>
            <a:off x="6096000" y="2566988"/>
            <a:ext cx="1257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latin typeface="+mj-lt"/>
              </a:rPr>
              <a:t>Imipenem</a:t>
            </a:r>
            <a:endParaRPr lang="en-US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9287" name="Line 65"/>
          <p:cNvSpPr>
            <a:spLocks noChangeShapeType="1"/>
          </p:cNvSpPr>
          <p:nvPr/>
        </p:nvSpPr>
        <p:spPr bwMode="auto">
          <a:xfrm>
            <a:off x="4344988" y="3265488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9288" name="Text Box 42"/>
          <p:cNvSpPr txBox="1">
            <a:spLocks noChangeArrowheads="1"/>
          </p:cNvSpPr>
          <p:nvPr/>
        </p:nvSpPr>
        <p:spPr bwMode="auto">
          <a:xfrm>
            <a:off x="3403600" y="3068638"/>
            <a:ext cx="10556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 err="1" smtClean="0">
                <a:solidFill>
                  <a:srgbClr val="66FF33"/>
                </a:solidFill>
                <a:latin typeface="+mj-lt"/>
              </a:rPr>
              <a:t>cephamycin</a:t>
            </a:r>
            <a:endParaRPr lang="en-US" sz="1400" dirty="0" smtClean="0">
              <a:solidFill>
                <a:srgbClr val="66FF33"/>
              </a:solidFill>
              <a:latin typeface="+mj-lt"/>
            </a:endParaRPr>
          </a:p>
        </p:txBody>
      </p:sp>
      <p:sp>
        <p:nvSpPr>
          <p:cNvPr id="9289" name="Line 150"/>
          <p:cNvSpPr>
            <a:spLocks noChangeShapeType="1"/>
          </p:cNvSpPr>
          <p:nvPr/>
        </p:nvSpPr>
        <p:spPr bwMode="auto">
          <a:xfrm>
            <a:off x="2328863" y="4856163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681913" y="947738"/>
            <a:ext cx="123825" cy="41275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915150" y="1423988"/>
            <a:ext cx="276225" cy="47625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059488" y="1974850"/>
            <a:ext cx="195262" cy="15875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H="1" flipV="1">
            <a:off x="6022975" y="2701925"/>
            <a:ext cx="133350" cy="5080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 flipV="1">
            <a:off x="7288213" y="1674813"/>
            <a:ext cx="147637" cy="8255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 flipV="1">
            <a:off x="7612063" y="1392238"/>
            <a:ext cx="147637" cy="8255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5951538" y="2589213"/>
            <a:ext cx="485775" cy="12065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Line 65"/>
          <p:cNvSpPr>
            <a:spLocks noChangeShapeType="1"/>
          </p:cNvSpPr>
          <p:nvPr/>
        </p:nvSpPr>
        <p:spPr bwMode="auto">
          <a:xfrm>
            <a:off x="4640263" y="2989263"/>
            <a:ext cx="2667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400">
              <a:latin typeface="+mj-lt"/>
            </a:endParaRPr>
          </a:p>
        </p:txBody>
      </p:sp>
      <p:sp>
        <p:nvSpPr>
          <p:cNvPr id="121" name="Text Box 42"/>
          <p:cNvSpPr txBox="1">
            <a:spLocks noChangeArrowheads="1"/>
          </p:cNvSpPr>
          <p:nvPr/>
        </p:nvSpPr>
        <p:spPr bwMode="auto">
          <a:xfrm>
            <a:off x="3727450" y="2801938"/>
            <a:ext cx="9842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 err="1" smtClean="0">
                <a:solidFill>
                  <a:srgbClr val="66FF33"/>
                </a:solidFill>
                <a:latin typeface="+mj-lt"/>
              </a:rPr>
              <a:t>lipiarmycin</a:t>
            </a:r>
            <a:endParaRPr lang="en-US" sz="1400" dirty="0" smtClean="0">
              <a:solidFill>
                <a:srgbClr val="66FF33"/>
              </a:solidFill>
              <a:latin typeface="+mj-lt"/>
            </a:endParaRPr>
          </a:p>
        </p:txBody>
      </p:sp>
      <p:sp>
        <p:nvSpPr>
          <p:cNvPr id="123" name="Text Box 161"/>
          <p:cNvSpPr txBox="1">
            <a:spLocks noChangeArrowheads="1"/>
          </p:cNvSpPr>
          <p:nvPr/>
        </p:nvSpPr>
        <p:spPr bwMode="auto">
          <a:xfrm>
            <a:off x="7524750" y="271463"/>
            <a:ext cx="12969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Fidaxomicin</a:t>
            </a:r>
          </a:p>
        </p:txBody>
      </p:sp>
      <p:cxnSp>
        <p:nvCxnSpPr>
          <p:cNvPr id="125" name="Straight Arrow Connector 124"/>
          <p:cNvCxnSpPr/>
          <p:nvPr/>
        </p:nvCxnSpPr>
        <p:spPr>
          <a:xfrm flipV="1">
            <a:off x="4945063" y="455613"/>
            <a:ext cx="2859087" cy="2786062"/>
          </a:xfrm>
          <a:prstGeom prst="straightConnector1">
            <a:avLst/>
          </a:prstGeom>
          <a:ln w="127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005298" y="4661962"/>
            <a:ext cx="40647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n-lt"/>
              </a:rPr>
              <a:t>Although development and</a:t>
            </a:r>
          </a:p>
          <a:p>
            <a:r>
              <a:rPr lang="en-US" sz="2400" dirty="0" smtClean="0">
                <a:latin typeface="+mn-lt"/>
              </a:rPr>
              <a:t>modification of old classes</a:t>
            </a:r>
          </a:p>
          <a:p>
            <a:r>
              <a:rPr lang="en-US" sz="2400" dirty="0" smtClean="0">
                <a:latin typeface="+mn-lt"/>
              </a:rPr>
              <a:t>has proceeded – no newly </a:t>
            </a:r>
          </a:p>
          <a:p>
            <a:r>
              <a:rPr lang="en-US" sz="2400" dirty="0" smtClean="0">
                <a:latin typeface="+mn-lt"/>
              </a:rPr>
              <a:t>discovered </a:t>
            </a:r>
            <a:r>
              <a:rPr lang="en-US" sz="2400" dirty="0" smtClean="0">
                <a:solidFill>
                  <a:srgbClr val="FFFF00"/>
                </a:solidFill>
                <a:latin typeface="+mn-lt"/>
              </a:rPr>
              <a:t>novel</a:t>
            </a:r>
            <a:r>
              <a:rPr lang="en-US" sz="2400" dirty="0" smtClean="0">
                <a:latin typeface="+mn-lt"/>
              </a:rPr>
              <a:t> classes have</a:t>
            </a:r>
          </a:p>
          <a:p>
            <a:r>
              <a:rPr lang="en-US" sz="2400" dirty="0" smtClean="0">
                <a:latin typeface="+mn-lt"/>
              </a:rPr>
              <a:t>made it to the clinic in 24 years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0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0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17" grpId="0"/>
      <p:bldP spid="70818" grpId="0"/>
      <p:bldP spid="70819" grpId="0"/>
      <p:bldP spid="70821" grpId="0"/>
      <p:bldP spid="70829" grpId="0"/>
      <p:bldP spid="70820" grpId="0"/>
      <p:bldP spid="70822" grpId="0"/>
      <p:bldP spid="123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2"/>
          <p:cNvSpPr>
            <a:spLocks noChangeArrowheads="1"/>
          </p:cNvSpPr>
          <p:nvPr/>
        </p:nvSpPr>
        <p:spPr bwMode="auto">
          <a:xfrm rot="19232430">
            <a:off x="7551738" y="1076325"/>
            <a:ext cx="574675" cy="19367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2290" name="Oval 2"/>
          <p:cNvSpPr>
            <a:spLocks noChangeArrowheads="1"/>
          </p:cNvSpPr>
          <p:nvPr/>
        </p:nvSpPr>
        <p:spPr bwMode="auto">
          <a:xfrm rot="-2276263">
            <a:off x="1074738" y="4343400"/>
            <a:ext cx="4073525" cy="1049338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203200" y="0"/>
            <a:ext cx="5283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Discovery </a:t>
            </a:r>
            <a:r>
              <a:rPr lang="en-US" sz="3600" dirty="0" smtClean="0"/>
              <a:t>Strategies</a:t>
            </a:r>
            <a:endParaRPr lang="en-US" sz="3600" dirty="0"/>
          </a:p>
        </p:txBody>
      </p:sp>
      <p:grpSp>
        <p:nvGrpSpPr>
          <p:cNvPr id="7173" name="Group 4"/>
          <p:cNvGrpSpPr>
            <a:grpSpLocks/>
          </p:cNvGrpSpPr>
          <p:nvPr/>
        </p:nvGrpSpPr>
        <p:grpSpPr bwMode="auto">
          <a:xfrm>
            <a:off x="349250" y="1184275"/>
            <a:ext cx="8143875" cy="5359400"/>
            <a:chOff x="196" y="858"/>
            <a:chExt cx="5130" cy="3376"/>
          </a:xfrm>
        </p:grpSpPr>
        <p:grpSp>
          <p:nvGrpSpPr>
            <p:cNvPr id="7221" name="Group 5"/>
            <p:cNvGrpSpPr>
              <a:grpSpLocks/>
            </p:cNvGrpSpPr>
            <p:nvPr/>
          </p:nvGrpSpPr>
          <p:grpSpPr bwMode="auto">
            <a:xfrm rot="-2303710">
              <a:off x="196" y="2493"/>
              <a:ext cx="5130" cy="133"/>
              <a:chOff x="564" y="2101"/>
              <a:chExt cx="4050" cy="105"/>
            </a:xfrm>
          </p:grpSpPr>
          <p:sp>
            <p:nvSpPr>
              <p:cNvPr id="12362" name="Rectangle 6"/>
              <p:cNvSpPr>
                <a:spLocks noChangeArrowheads="1"/>
              </p:cNvSpPr>
              <p:nvPr/>
            </p:nvSpPr>
            <p:spPr bwMode="auto">
              <a:xfrm>
                <a:off x="564" y="2106"/>
                <a:ext cx="4050" cy="96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rgbClr val="DDDDD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3" name="Line 7"/>
              <p:cNvSpPr>
                <a:spLocks noChangeShapeType="1"/>
              </p:cNvSpPr>
              <p:nvPr/>
            </p:nvSpPr>
            <p:spPr bwMode="auto">
              <a:xfrm>
                <a:off x="1148" y="2103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4" name="Line 8"/>
              <p:cNvSpPr>
                <a:spLocks noChangeShapeType="1"/>
              </p:cNvSpPr>
              <p:nvPr/>
            </p:nvSpPr>
            <p:spPr bwMode="auto">
              <a:xfrm flipH="1">
                <a:off x="1721" y="2107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5" name="Line 9"/>
              <p:cNvSpPr>
                <a:spLocks noChangeShapeType="1"/>
              </p:cNvSpPr>
              <p:nvPr/>
            </p:nvSpPr>
            <p:spPr bwMode="auto">
              <a:xfrm flipH="1">
                <a:off x="2299" y="2107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6" name="Line 10"/>
              <p:cNvSpPr>
                <a:spLocks noChangeShapeType="1"/>
              </p:cNvSpPr>
              <p:nvPr/>
            </p:nvSpPr>
            <p:spPr bwMode="auto">
              <a:xfrm flipH="1">
                <a:off x="2877" y="2103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7" name="Line 11"/>
              <p:cNvSpPr>
                <a:spLocks noChangeShapeType="1"/>
              </p:cNvSpPr>
              <p:nvPr/>
            </p:nvSpPr>
            <p:spPr bwMode="auto">
              <a:xfrm flipH="1">
                <a:off x="3451" y="2101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8" name="Line 12"/>
              <p:cNvSpPr>
                <a:spLocks noChangeShapeType="1"/>
              </p:cNvSpPr>
              <p:nvPr/>
            </p:nvSpPr>
            <p:spPr bwMode="auto">
              <a:xfrm flipH="1">
                <a:off x="4029" y="2100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69" name="Line 13"/>
              <p:cNvSpPr>
                <a:spLocks noChangeShapeType="1"/>
              </p:cNvSpPr>
              <p:nvPr/>
            </p:nvSpPr>
            <p:spPr bwMode="auto">
              <a:xfrm>
                <a:off x="859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0" name="Line 14"/>
              <p:cNvSpPr>
                <a:spLocks noChangeShapeType="1"/>
              </p:cNvSpPr>
              <p:nvPr/>
            </p:nvSpPr>
            <p:spPr bwMode="auto">
              <a:xfrm>
                <a:off x="1437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1" name="Line 15"/>
              <p:cNvSpPr>
                <a:spLocks noChangeShapeType="1"/>
              </p:cNvSpPr>
              <p:nvPr/>
            </p:nvSpPr>
            <p:spPr bwMode="auto">
              <a:xfrm>
                <a:off x="2011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2" name="Line 16"/>
              <p:cNvSpPr>
                <a:spLocks noChangeShapeType="1"/>
              </p:cNvSpPr>
              <p:nvPr/>
            </p:nvSpPr>
            <p:spPr bwMode="auto">
              <a:xfrm>
                <a:off x="2590" y="2107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3" name="Line 17"/>
              <p:cNvSpPr>
                <a:spLocks noChangeShapeType="1"/>
              </p:cNvSpPr>
              <p:nvPr/>
            </p:nvSpPr>
            <p:spPr bwMode="auto">
              <a:xfrm>
                <a:off x="3166" y="2105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4" name="Line 18"/>
              <p:cNvSpPr>
                <a:spLocks noChangeShapeType="1"/>
              </p:cNvSpPr>
              <p:nvPr/>
            </p:nvSpPr>
            <p:spPr bwMode="auto">
              <a:xfrm>
                <a:off x="3743" y="210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75" name="Line 19"/>
              <p:cNvSpPr>
                <a:spLocks noChangeShapeType="1"/>
              </p:cNvSpPr>
              <p:nvPr/>
            </p:nvSpPr>
            <p:spPr bwMode="auto">
              <a:xfrm>
                <a:off x="4321" y="2109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DDDDD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</p:grpSp>
        <p:sp>
          <p:nvSpPr>
            <p:cNvPr id="12347" name="Text Box 20"/>
            <p:cNvSpPr txBox="1">
              <a:spLocks noChangeArrowheads="1"/>
            </p:cNvSpPr>
            <p:nvPr/>
          </p:nvSpPr>
          <p:spPr bwMode="auto">
            <a:xfrm>
              <a:off x="574" y="4040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1935</a:t>
              </a:r>
            </a:p>
          </p:txBody>
        </p:sp>
        <p:sp>
          <p:nvSpPr>
            <p:cNvPr id="12348" name="Text Box 21"/>
            <p:cNvSpPr txBox="1">
              <a:spLocks noChangeArrowheads="1"/>
            </p:cNvSpPr>
            <p:nvPr/>
          </p:nvSpPr>
          <p:spPr bwMode="auto">
            <a:xfrm>
              <a:off x="865" y="381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1940</a:t>
              </a:r>
            </a:p>
          </p:txBody>
        </p:sp>
        <p:sp>
          <p:nvSpPr>
            <p:cNvPr id="12349" name="Text Box 22"/>
            <p:cNvSpPr txBox="1">
              <a:spLocks noChangeArrowheads="1"/>
            </p:cNvSpPr>
            <p:nvPr/>
          </p:nvSpPr>
          <p:spPr bwMode="auto">
            <a:xfrm>
              <a:off x="1156" y="3582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1945</a:t>
              </a:r>
            </a:p>
          </p:txBody>
        </p:sp>
        <p:sp>
          <p:nvSpPr>
            <p:cNvPr id="12350" name="Text Box 23"/>
            <p:cNvSpPr txBox="1">
              <a:spLocks noChangeArrowheads="1"/>
            </p:cNvSpPr>
            <p:nvPr/>
          </p:nvSpPr>
          <p:spPr bwMode="auto">
            <a:xfrm>
              <a:off x="1727" y="312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1955</a:t>
              </a:r>
            </a:p>
          </p:txBody>
        </p:sp>
        <p:sp>
          <p:nvSpPr>
            <p:cNvPr id="12351" name="Text Box 24"/>
            <p:cNvSpPr txBox="1">
              <a:spLocks noChangeArrowheads="1"/>
            </p:cNvSpPr>
            <p:nvPr/>
          </p:nvSpPr>
          <p:spPr bwMode="auto">
            <a:xfrm>
              <a:off x="1434" y="334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1950</a:t>
              </a:r>
            </a:p>
          </p:txBody>
        </p:sp>
        <p:sp>
          <p:nvSpPr>
            <p:cNvPr id="12352" name="Text Box 25"/>
            <p:cNvSpPr txBox="1">
              <a:spLocks noChangeArrowheads="1"/>
            </p:cNvSpPr>
            <p:nvPr/>
          </p:nvSpPr>
          <p:spPr bwMode="auto">
            <a:xfrm>
              <a:off x="2301" y="2671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1965</a:t>
              </a:r>
            </a:p>
          </p:txBody>
        </p:sp>
        <p:sp>
          <p:nvSpPr>
            <p:cNvPr id="12353" name="Text Box 26"/>
            <p:cNvSpPr txBox="1">
              <a:spLocks noChangeArrowheads="1"/>
            </p:cNvSpPr>
            <p:nvPr/>
          </p:nvSpPr>
          <p:spPr bwMode="auto">
            <a:xfrm>
              <a:off x="2016" y="289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1960</a:t>
              </a:r>
            </a:p>
          </p:txBody>
        </p:sp>
        <p:sp>
          <p:nvSpPr>
            <p:cNvPr id="12354" name="Text Box 27"/>
            <p:cNvSpPr txBox="1">
              <a:spLocks noChangeArrowheads="1"/>
            </p:cNvSpPr>
            <p:nvPr/>
          </p:nvSpPr>
          <p:spPr bwMode="auto">
            <a:xfrm>
              <a:off x="2587" y="2445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1970</a:t>
              </a:r>
            </a:p>
          </p:txBody>
        </p:sp>
        <p:sp>
          <p:nvSpPr>
            <p:cNvPr id="12355" name="Text Box 28"/>
            <p:cNvSpPr txBox="1">
              <a:spLocks noChangeArrowheads="1"/>
            </p:cNvSpPr>
            <p:nvPr/>
          </p:nvSpPr>
          <p:spPr bwMode="auto">
            <a:xfrm>
              <a:off x="2878" y="2216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1975</a:t>
              </a:r>
            </a:p>
          </p:txBody>
        </p:sp>
        <p:sp>
          <p:nvSpPr>
            <p:cNvPr id="12356" name="Text Box 29"/>
            <p:cNvSpPr txBox="1">
              <a:spLocks noChangeArrowheads="1"/>
            </p:cNvSpPr>
            <p:nvPr/>
          </p:nvSpPr>
          <p:spPr bwMode="auto">
            <a:xfrm>
              <a:off x="3169" y="1987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1980</a:t>
              </a:r>
            </a:p>
          </p:txBody>
        </p:sp>
        <p:sp>
          <p:nvSpPr>
            <p:cNvPr id="12357" name="Text Box 30"/>
            <p:cNvSpPr txBox="1">
              <a:spLocks noChangeArrowheads="1"/>
            </p:cNvSpPr>
            <p:nvPr/>
          </p:nvSpPr>
          <p:spPr bwMode="auto">
            <a:xfrm>
              <a:off x="3460" y="1766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1985</a:t>
              </a:r>
            </a:p>
          </p:txBody>
        </p:sp>
        <p:sp>
          <p:nvSpPr>
            <p:cNvPr id="12358" name="Text Box 31"/>
            <p:cNvSpPr txBox="1">
              <a:spLocks noChangeArrowheads="1"/>
            </p:cNvSpPr>
            <p:nvPr/>
          </p:nvSpPr>
          <p:spPr bwMode="auto">
            <a:xfrm>
              <a:off x="3751" y="1529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1990</a:t>
              </a:r>
            </a:p>
          </p:txBody>
        </p:sp>
        <p:sp>
          <p:nvSpPr>
            <p:cNvPr id="12359" name="Text Box 32"/>
            <p:cNvSpPr txBox="1">
              <a:spLocks noChangeArrowheads="1"/>
            </p:cNvSpPr>
            <p:nvPr/>
          </p:nvSpPr>
          <p:spPr bwMode="auto">
            <a:xfrm>
              <a:off x="4010" y="1324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1995</a:t>
              </a:r>
            </a:p>
          </p:txBody>
        </p:sp>
        <p:sp>
          <p:nvSpPr>
            <p:cNvPr id="12360" name="Text Box 33"/>
            <p:cNvSpPr txBox="1">
              <a:spLocks noChangeArrowheads="1"/>
            </p:cNvSpPr>
            <p:nvPr/>
          </p:nvSpPr>
          <p:spPr bwMode="auto">
            <a:xfrm>
              <a:off x="4277" y="1087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smtClean="0">
                  <a:latin typeface="+mj-lt"/>
                </a:rPr>
                <a:t>2000</a:t>
              </a:r>
            </a:p>
          </p:txBody>
        </p:sp>
        <p:sp>
          <p:nvSpPr>
            <p:cNvPr id="12361" name="Text Box 34"/>
            <p:cNvSpPr txBox="1">
              <a:spLocks noChangeArrowheads="1"/>
            </p:cNvSpPr>
            <p:nvPr/>
          </p:nvSpPr>
          <p:spPr bwMode="auto">
            <a:xfrm>
              <a:off x="4576" y="858"/>
              <a:ext cx="34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latin typeface="+mj-lt"/>
                </a:rPr>
                <a:t>2005</a:t>
              </a:r>
            </a:p>
          </p:txBody>
        </p:sp>
      </p:grpSp>
      <p:grpSp>
        <p:nvGrpSpPr>
          <p:cNvPr id="74787" name="Group 35"/>
          <p:cNvGrpSpPr>
            <a:grpSpLocks/>
          </p:cNvGrpSpPr>
          <p:nvPr/>
        </p:nvGrpSpPr>
        <p:grpSpPr bwMode="auto">
          <a:xfrm>
            <a:off x="3649663" y="742950"/>
            <a:ext cx="4094162" cy="3171825"/>
            <a:chOff x="2299" y="624"/>
            <a:chExt cx="2369" cy="1842"/>
          </a:xfrm>
        </p:grpSpPr>
        <p:sp>
          <p:nvSpPr>
            <p:cNvPr id="12341" name="Line 36"/>
            <p:cNvSpPr>
              <a:spLocks noChangeShapeType="1"/>
            </p:cNvSpPr>
            <p:nvPr/>
          </p:nvSpPr>
          <p:spPr bwMode="auto">
            <a:xfrm flipV="1">
              <a:off x="4266" y="624"/>
              <a:ext cx="402" cy="3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2342" name="Line 37"/>
            <p:cNvSpPr>
              <a:spLocks noChangeShapeType="1"/>
            </p:cNvSpPr>
            <p:nvPr/>
          </p:nvSpPr>
          <p:spPr bwMode="auto">
            <a:xfrm flipH="1">
              <a:off x="3576" y="948"/>
              <a:ext cx="684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grpSp>
          <p:nvGrpSpPr>
            <p:cNvPr id="7218" name="Group 38"/>
            <p:cNvGrpSpPr>
              <a:grpSpLocks/>
            </p:cNvGrpSpPr>
            <p:nvPr/>
          </p:nvGrpSpPr>
          <p:grpSpPr bwMode="auto">
            <a:xfrm>
              <a:off x="2299" y="1399"/>
              <a:ext cx="1917" cy="1067"/>
              <a:chOff x="2299" y="1399"/>
              <a:chExt cx="1917" cy="1067"/>
            </a:xfrm>
          </p:grpSpPr>
          <p:sp>
            <p:nvSpPr>
              <p:cNvPr id="12344" name="Line 39"/>
              <p:cNvSpPr>
                <a:spLocks noChangeShapeType="1"/>
              </p:cNvSpPr>
              <p:nvPr/>
            </p:nvSpPr>
            <p:spPr bwMode="auto">
              <a:xfrm flipH="1">
                <a:off x="2334" y="1482"/>
                <a:ext cx="1236" cy="9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45" name="Text Box 40"/>
              <p:cNvSpPr txBox="1">
                <a:spLocks noChangeArrowheads="1"/>
              </p:cNvSpPr>
              <p:nvPr/>
            </p:nvSpPr>
            <p:spPr bwMode="auto">
              <a:xfrm rot="19297461">
                <a:off x="2299" y="1399"/>
                <a:ext cx="191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dirty="0" smtClean="0">
                    <a:solidFill>
                      <a:srgbClr val="FFFF00"/>
                    </a:solidFill>
                    <a:latin typeface="+mj-lt"/>
                  </a:rPr>
                  <a:t>Whole cell phenotypic screens</a:t>
                </a:r>
              </a:p>
            </p:txBody>
          </p:sp>
        </p:grpSp>
      </p:grpSp>
      <p:grpSp>
        <p:nvGrpSpPr>
          <p:cNvPr id="74793" name="Group 41"/>
          <p:cNvGrpSpPr>
            <a:grpSpLocks/>
          </p:cNvGrpSpPr>
          <p:nvPr/>
        </p:nvGrpSpPr>
        <p:grpSpPr bwMode="auto">
          <a:xfrm>
            <a:off x="1477963" y="1281113"/>
            <a:ext cx="6684962" cy="5359400"/>
            <a:chOff x="931" y="943"/>
            <a:chExt cx="4080" cy="3240"/>
          </a:xfrm>
        </p:grpSpPr>
        <p:sp>
          <p:nvSpPr>
            <p:cNvPr id="12336" name="Line 42"/>
            <p:cNvSpPr>
              <a:spLocks noChangeShapeType="1"/>
            </p:cNvSpPr>
            <p:nvPr/>
          </p:nvSpPr>
          <p:spPr bwMode="auto">
            <a:xfrm flipV="1">
              <a:off x="4609" y="943"/>
              <a:ext cx="402" cy="3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2337" name="Line 43"/>
            <p:cNvSpPr>
              <a:spLocks noChangeShapeType="1"/>
            </p:cNvSpPr>
            <p:nvPr/>
          </p:nvSpPr>
          <p:spPr bwMode="auto">
            <a:xfrm flipH="1">
              <a:off x="3847" y="1255"/>
              <a:ext cx="763" cy="6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grpSp>
          <p:nvGrpSpPr>
            <p:cNvPr id="7213" name="Group 44"/>
            <p:cNvGrpSpPr>
              <a:grpSpLocks/>
            </p:cNvGrpSpPr>
            <p:nvPr/>
          </p:nvGrpSpPr>
          <p:grpSpPr bwMode="auto">
            <a:xfrm>
              <a:off x="931" y="1879"/>
              <a:ext cx="2898" cy="2304"/>
              <a:chOff x="931" y="1879"/>
              <a:chExt cx="2898" cy="2304"/>
            </a:xfrm>
          </p:grpSpPr>
          <p:sp>
            <p:nvSpPr>
              <p:cNvPr id="12339" name="Line 45"/>
              <p:cNvSpPr>
                <a:spLocks noChangeShapeType="1"/>
              </p:cNvSpPr>
              <p:nvPr/>
            </p:nvSpPr>
            <p:spPr bwMode="auto">
              <a:xfrm flipH="1">
                <a:off x="931" y="1879"/>
                <a:ext cx="2898" cy="23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2340" name="Text Box 46"/>
              <p:cNvSpPr txBox="1">
                <a:spLocks noChangeArrowheads="1"/>
              </p:cNvSpPr>
              <p:nvPr/>
            </p:nvSpPr>
            <p:spPr bwMode="auto">
              <a:xfrm rot="19310073">
                <a:off x="1241" y="3322"/>
                <a:ext cx="195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mtClean="0">
                    <a:solidFill>
                      <a:srgbClr val="FFFF00"/>
                    </a:solidFill>
                    <a:latin typeface="+mj-lt"/>
                  </a:rPr>
                  <a:t>Empirical “kill the bug” screens</a:t>
                </a:r>
              </a:p>
            </p:txBody>
          </p:sp>
        </p:grpSp>
      </p:grpSp>
      <p:sp>
        <p:nvSpPr>
          <p:cNvPr id="12295" name="Text Box 47"/>
          <p:cNvSpPr txBox="1">
            <a:spLocks noChangeArrowheads="1"/>
          </p:cNvSpPr>
          <p:nvPr/>
        </p:nvSpPr>
        <p:spPr bwMode="auto">
          <a:xfrm rot="19218705">
            <a:off x="2006600" y="4708525"/>
            <a:ext cx="13303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i="1" smtClean="0">
                <a:solidFill>
                  <a:schemeClr val="bg2"/>
                </a:solidFill>
                <a:latin typeface="+mj-lt"/>
              </a:rPr>
              <a:t>The Golden Age</a:t>
            </a:r>
          </a:p>
        </p:txBody>
      </p:sp>
      <p:grpSp>
        <p:nvGrpSpPr>
          <p:cNvPr id="74800" name="Group 48"/>
          <p:cNvGrpSpPr>
            <a:grpSpLocks/>
          </p:cNvGrpSpPr>
          <p:nvPr/>
        </p:nvGrpSpPr>
        <p:grpSpPr bwMode="auto">
          <a:xfrm>
            <a:off x="5813425" y="1724025"/>
            <a:ext cx="2659063" cy="2149475"/>
            <a:chOff x="3462" y="1284"/>
            <a:chExt cx="1806" cy="1440"/>
          </a:xfrm>
        </p:grpSpPr>
        <p:sp>
          <p:nvSpPr>
            <p:cNvPr id="12334" name="Text Box 49"/>
            <p:cNvSpPr txBox="1">
              <a:spLocks noChangeArrowheads="1"/>
            </p:cNvSpPr>
            <p:nvPr/>
          </p:nvSpPr>
          <p:spPr bwMode="auto">
            <a:xfrm rot="19310073">
              <a:off x="3478" y="1706"/>
              <a:ext cx="171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mtClean="0">
                  <a:solidFill>
                    <a:srgbClr val="FFFF00"/>
                  </a:solidFill>
                  <a:latin typeface="+mj-lt"/>
                </a:rPr>
                <a:t>Enzyme and binding assays</a:t>
              </a:r>
            </a:p>
          </p:txBody>
        </p:sp>
        <p:sp>
          <p:nvSpPr>
            <p:cNvPr id="12335" name="Line 50"/>
            <p:cNvSpPr>
              <a:spLocks noChangeShapeType="1"/>
            </p:cNvSpPr>
            <p:nvPr/>
          </p:nvSpPr>
          <p:spPr bwMode="auto">
            <a:xfrm flipV="1">
              <a:off x="3462" y="1284"/>
              <a:ext cx="1806" cy="14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74803" name="Group 51"/>
          <p:cNvGrpSpPr>
            <a:grpSpLocks/>
          </p:cNvGrpSpPr>
          <p:nvPr/>
        </p:nvGrpSpPr>
        <p:grpSpPr bwMode="auto">
          <a:xfrm>
            <a:off x="6899275" y="2600325"/>
            <a:ext cx="2076450" cy="660400"/>
            <a:chOff x="4346" y="1638"/>
            <a:chExt cx="1308" cy="416"/>
          </a:xfrm>
        </p:grpSpPr>
        <p:sp>
          <p:nvSpPr>
            <p:cNvPr id="12332" name="Text Box 52"/>
            <p:cNvSpPr txBox="1">
              <a:spLocks noChangeArrowheads="1"/>
            </p:cNvSpPr>
            <p:nvPr/>
          </p:nvSpPr>
          <p:spPr bwMode="auto">
            <a:xfrm rot="19310073">
              <a:off x="4346" y="1647"/>
              <a:ext cx="13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+mj-lt"/>
                </a:rPr>
                <a:t>Genomics IDs novel </a:t>
              </a:r>
            </a:p>
            <a:p>
              <a:pPr eaLnBrk="1" hangingPunct="1">
                <a:defRPr/>
              </a:pPr>
              <a:r>
                <a:rPr lang="en-US" dirty="0" smtClean="0">
                  <a:latin typeface="+mj-lt"/>
                </a:rPr>
                <a:t>conserved targets</a:t>
              </a:r>
            </a:p>
          </p:txBody>
        </p:sp>
        <p:sp>
          <p:nvSpPr>
            <p:cNvPr id="12333" name="Line 53"/>
            <p:cNvSpPr>
              <a:spLocks noChangeShapeType="1"/>
            </p:cNvSpPr>
            <p:nvPr/>
          </p:nvSpPr>
          <p:spPr bwMode="auto">
            <a:xfrm flipV="1">
              <a:off x="5142" y="1638"/>
              <a:ext cx="498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74806" name="Group 54"/>
          <p:cNvGrpSpPr>
            <a:grpSpLocks/>
          </p:cNvGrpSpPr>
          <p:nvPr/>
        </p:nvGrpSpPr>
        <p:grpSpPr bwMode="auto">
          <a:xfrm>
            <a:off x="2120900" y="1257300"/>
            <a:ext cx="3481388" cy="1643063"/>
            <a:chOff x="1416" y="1032"/>
            <a:chExt cx="2193" cy="1035"/>
          </a:xfrm>
        </p:grpSpPr>
        <p:sp>
          <p:nvSpPr>
            <p:cNvPr id="12330" name="Text Box 55"/>
            <p:cNvSpPr txBox="1">
              <a:spLocks noChangeArrowheads="1"/>
            </p:cNvSpPr>
            <p:nvPr/>
          </p:nvSpPr>
          <p:spPr bwMode="auto">
            <a:xfrm rot="19276206">
              <a:off x="1416" y="1485"/>
              <a:ext cx="2193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mtClean="0">
                  <a:latin typeface="+mj-lt"/>
                </a:rPr>
                <a:t>Microbial physiology, biochemistry </a:t>
              </a:r>
            </a:p>
            <a:p>
              <a:pPr eaLnBrk="1" hangingPunct="1">
                <a:defRPr/>
              </a:pPr>
              <a:r>
                <a:rPr lang="en-US" smtClean="0">
                  <a:latin typeface="+mj-lt"/>
                </a:rPr>
                <a:t>and genetics used to ID antibiotic </a:t>
              </a:r>
            </a:p>
            <a:p>
              <a:pPr eaLnBrk="1" hangingPunct="1">
                <a:defRPr/>
              </a:pPr>
              <a:r>
                <a:rPr lang="en-US" smtClean="0">
                  <a:latin typeface="+mj-lt"/>
                </a:rPr>
                <a:t>targets and essential genes</a:t>
              </a:r>
            </a:p>
          </p:txBody>
        </p:sp>
        <p:sp>
          <p:nvSpPr>
            <p:cNvPr id="12331" name="Line 56"/>
            <p:cNvSpPr>
              <a:spLocks noChangeShapeType="1"/>
            </p:cNvSpPr>
            <p:nvPr/>
          </p:nvSpPr>
          <p:spPr bwMode="auto">
            <a:xfrm flipV="1">
              <a:off x="1860" y="1032"/>
              <a:ext cx="996" cy="7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74819" name="Group 67"/>
          <p:cNvGrpSpPr>
            <a:grpSpLocks/>
          </p:cNvGrpSpPr>
          <p:nvPr/>
        </p:nvGrpSpPr>
        <p:grpSpPr bwMode="auto">
          <a:xfrm>
            <a:off x="6327775" y="3470275"/>
            <a:ext cx="787400" cy="233363"/>
            <a:chOff x="3944" y="2240"/>
            <a:chExt cx="496" cy="147"/>
          </a:xfrm>
        </p:grpSpPr>
        <p:sp>
          <p:nvSpPr>
            <p:cNvPr id="12322" name="Freeform 68"/>
            <p:cNvSpPr>
              <a:spLocks/>
            </p:cNvSpPr>
            <p:nvPr/>
          </p:nvSpPr>
          <p:spPr bwMode="auto">
            <a:xfrm>
              <a:off x="3976" y="2264"/>
              <a:ext cx="464" cy="123"/>
            </a:xfrm>
            <a:custGeom>
              <a:avLst/>
              <a:gdLst>
                <a:gd name="T0" fmla="*/ 464 w 464"/>
                <a:gd name="T1" fmla="*/ 64 h 123"/>
                <a:gd name="T2" fmla="*/ 184 w 464"/>
                <a:gd name="T3" fmla="*/ 112 h 123"/>
                <a:gd name="T4" fmla="*/ 0 w 464"/>
                <a:gd name="T5" fmla="*/ 0 h 12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64" h="123">
                  <a:moveTo>
                    <a:pt x="464" y="64"/>
                  </a:moveTo>
                  <a:cubicBezTo>
                    <a:pt x="362" y="93"/>
                    <a:pt x="261" y="123"/>
                    <a:pt x="184" y="112"/>
                  </a:cubicBezTo>
                  <a:cubicBezTo>
                    <a:pt x="107" y="101"/>
                    <a:pt x="53" y="5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2323" name="Line 69"/>
            <p:cNvSpPr>
              <a:spLocks noChangeShapeType="1"/>
            </p:cNvSpPr>
            <p:nvPr/>
          </p:nvSpPr>
          <p:spPr bwMode="auto">
            <a:xfrm flipH="1" flipV="1">
              <a:off x="3944" y="2240"/>
              <a:ext cx="64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sp>
        <p:nvSpPr>
          <p:cNvPr id="74822" name="Oval 70"/>
          <p:cNvSpPr>
            <a:spLocks noChangeArrowheads="1"/>
          </p:cNvSpPr>
          <p:nvPr/>
        </p:nvSpPr>
        <p:spPr bwMode="auto">
          <a:xfrm>
            <a:off x="3482975" y="5500688"/>
            <a:ext cx="971550" cy="974725"/>
          </a:xfrm>
          <a:prstGeom prst="ellipse">
            <a:avLst/>
          </a:prstGeom>
          <a:solidFill>
            <a:srgbClr val="FFEA9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3" name="Oval 71"/>
          <p:cNvSpPr>
            <a:spLocks noChangeArrowheads="1"/>
          </p:cNvSpPr>
          <p:nvPr/>
        </p:nvSpPr>
        <p:spPr bwMode="auto">
          <a:xfrm>
            <a:off x="3482975" y="5500688"/>
            <a:ext cx="971550" cy="974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4" name="Oval 72"/>
          <p:cNvSpPr>
            <a:spLocks noChangeArrowheads="1"/>
          </p:cNvSpPr>
          <p:nvPr/>
        </p:nvSpPr>
        <p:spPr bwMode="auto">
          <a:xfrm>
            <a:off x="3878263" y="5711825"/>
            <a:ext cx="79375" cy="825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5" name="Oval 73"/>
          <p:cNvSpPr>
            <a:spLocks noChangeArrowheads="1"/>
          </p:cNvSpPr>
          <p:nvPr/>
        </p:nvSpPr>
        <p:spPr bwMode="auto">
          <a:xfrm>
            <a:off x="3854450" y="5694363"/>
            <a:ext cx="123825" cy="1254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6" name="Oval 74"/>
          <p:cNvSpPr>
            <a:spLocks noChangeArrowheads="1"/>
          </p:cNvSpPr>
          <p:nvPr/>
        </p:nvSpPr>
        <p:spPr bwMode="auto">
          <a:xfrm>
            <a:off x="4070350" y="6154738"/>
            <a:ext cx="52388" cy="53975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7" name="Oval 75"/>
          <p:cNvSpPr>
            <a:spLocks noChangeArrowheads="1"/>
          </p:cNvSpPr>
          <p:nvPr/>
        </p:nvSpPr>
        <p:spPr bwMode="auto">
          <a:xfrm>
            <a:off x="4032250" y="6119813"/>
            <a:ext cx="123825" cy="1254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74828" name="Oval 76"/>
          <p:cNvSpPr>
            <a:spLocks noChangeArrowheads="1"/>
          </p:cNvSpPr>
          <p:nvPr/>
        </p:nvSpPr>
        <p:spPr bwMode="auto">
          <a:xfrm>
            <a:off x="3656013" y="6035675"/>
            <a:ext cx="123825" cy="1254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2" name="Text Box 169"/>
          <p:cNvSpPr txBox="1">
            <a:spLocks noChangeArrowheads="1"/>
          </p:cNvSpPr>
          <p:nvPr/>
        </p:nvSpPr>
        <p:spPr bwMode="auto">
          <a:xfrm>
            <a:off x="7743825" y="865188"/>
            <a:ext cx="5508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+mj-lt"/>
              </a:rPr>
              <a:t>2010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524858" y="723008"/>
            <a:ext cx="1617802" cy="273802"/>
            <a:chOff x="5485467" y="260351"/>
            <a:chExt cx="3046412" cy="482600"/>
          </a:xfrm>
        </p:grpSpPr>
        <p:sp>
          <p:nvSpPr>
            <p:cNvPr id="83" name="AutoShape 77"/>
            <p:cNvSpPr>
              <a:spLocks noChangeArrowheads="1"/>
            </p:cNvSpPr>
            <p:nvPr/>
          </p:nvSpPr>
          <p:spPr bwMode="auto">
            <a:xfrm>
              <a:off x="5485467" y="417513"/>
              <a:ext cx="403225" cy="24447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84" name="Line 78"/>
            <p:cNvSpPr>
              <a:spLocks noChangeShapeType="1"/>
            </p:cNvSpPr>
            <p:nvPr/>
          </p:nvSpPr>
          <p:spPr bwMode="auto">
            <a:xfrm>
              <a:off x="6028392" y="530226"/>
              <a:ext cx="557212" cy="15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grpSp>
          <p:nvGrpSpPr>
            <p:cNvPr id="85" name="Group 79"/>
            <p:cNvGrpSpPr>
              <a:grpSpLocks/>
            </p:cNvGrpSpPr>
            <p:nvPr/>
          </p:nvGrpSpPr>
          <p:grpSpPr bwMode="auto">
            <a:xfrm>
              <a:off x="6750704" y="260351"/>
              <a:ext cx="511175" cy="422275"/>
              <a:chOff x="1885" y="1934"/>
              <a:chExt cx="322" cy="266"/>
            </a:xfrm>
          </p:grpSpPr>
          <p:sp>
            <p:nvSpPr>
              <p:cNvPr id="86" name="AutoShape 80"/>
              <p:cNvSpPr>
                <a:spLocks noChangeArrowheads="1"/>
              </p:cNvSpPr>
              <p:nvPr/>
            </p:nvSpPr>
            <p:spPr bwMode="auto">
              <a:xfrm rot="20230151" flipH="1">
                <a:off x="1885" y="2029"/>
                <a:ext cx="201" cy="148"/>
              </a:xfrm>
              <a:prstGeom prst="roundRect">
                <a:avLst>
                  <a:gd name="adj" fmla="val 16667"/>
                </a:avLst>
              </a:prstGeom>
              <a:solidFill>
                <a:srgbClr val="FF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87" name="AutoShape 81"/>
              <p:cNvSpPr>
                <a:spLocks noChangeArrowheads="1"/>
              </p:cNvSpPr>
              <p:nvPr/>
            </p:nvSpPr>
            <p:spPr bwMode="auto">
              <a:xfrm rot="1369849">
                <a:off x="2006" y="2037"/>
                <a:ext cx="201" cy="148"/>
              </a:xfrm>
              <a:prstGeom prst="roundRect">
                <a:avLst>
                  <a:gd name="adj" fmla="val 16667"/>
                </a:avLst>
              </a:prstGeom>
              <a:solidFill>
                <a:srgbClr val="FF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88" name="Oval 82"/>
              <p:cNvSpPr>
                <a:spLocks noChangeArrowheads="1"/>
              </p:cNvSpPr>
              <p:nvPr/>
            </p:nvSpPr>
            <p:spPr bwMode="auto">
              <a:xfrm>
                <a:off x="1996" y="1934"/>
                <a:ext cx="118" cy="119"/>
              </a:xfrm>
              <a:prstGeom prst="ellipse">
                <a:avLst/>
              </a:prstGeom>
              <a:solidFill>
                <a:srgbClr val="FFC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89" name="Oval 83"/>
              <p:cNvSpPr>
                <a:spLocks noChangeArrowheads="1"/>
              </p:cNvSpPr>
              <p:nvPr/>
            </p:nvSpPr>
            <p:spPr bwMode="auto">
              <a:xfrm>
                <a:off x="1949" y="2041"/>
                <a:ext cx="119" cy="119"/>
              </a:xfrm>
              <a:prstGeom prst="ellipse">
                <a:avLst/>
              </a:prstGeom>
              <a:solidFill>
                <a:srgbClr val="FFC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0" name="Line 84"/>
              <p:cNvSpPr>
                <a:spLocks noChangeShapeType="1"/>
              </p:cNvSpPr>
              <p:nvPr/>
            </p:nvSpPr>
            <p:spPr bwMode="auto">
              <a:xfrm>
                <a:off x="1888" y="2077"/>
                <a:ext cx="43" cy="11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92" name="Line 85"/>
              <p:cNvSpPr>
                <a:spLocks noChangeShapeType="1"/>
              </p:cNvSpPr>
              <p:nvPr/>
            </p:nvSpPr>
            <p:spPr bwMode="auto">
              <a:xfrm flipH="1">
                <a:off x="2157" y="2085"/>
                <a:ext cx="43" cy="11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</p:grpSp>
        <p:sp>
          <p:nvSpPr>
            <p:cNvPr id="93" name="Oval 86"/>
            <p:cNvSpPr>
              <a:spLocks noChangeArrowheads="1"/>
            </p:cNvSpPr>
            <p:nvPr/>
          </p:nvSpPr>
          <p:spPr bwMode="auto">
            <a:xfrm>
              <a:off x="8049279" y="325438"/>
              <a:ext cx="482600" cy="417513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94" name="Line 87"/>
            <p:cNvSpPr>
              <a:spLocks noChangeShapeType="1"/>
            </p:cNvSpPr>
            <p:nvPr/>
          </p:nvSpPr>
          <p:spPr bwMode="auto">
            <a:xfrm>
              <a:off x="7438092" y="530226"/>
              <a:ext cx="519112" cy="15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893469" y="5034300"/>
            <a:ext cx="40790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Screening for and design of </a:t>
            </a:r>
            <a:r>
              <a:rPr lang="en-US" sz="20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novel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antibacterials  was vigorously </a:t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pursued by Big Pharma until recently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48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7482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4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7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22" grpId="0" animBg="1"/>
      <p:bldP spid="74822" grpId="1" animBg="1"/>
      <p:bldP spid="74823" grpId="0" animBg="1"/>
      <p:bldP spid="74823" grpId="1" animBg="1"/>
      <p:bldP spid="74824" grpId="0" animBg="1"/>
      <p:bldP spid="74824" grpId="1" animBg="1"/>
      <p:bldP spid="74824" grpId="2" animBg="1"/>
      <p:bldP spid="74825" grpId="0" animBg="1"/>
      <p:bldP spid="74825" grpId="1" animBg="1"/>
      <p:bldP spid="74826" grpId="0" animBg="1"/>
      <p:bldP spid="74826" grpId="1" animBg="1"/>
      <p:bldP spid="74826" grpId="2" animBg="1"/>
      <p:bldP spid="74827" grpId="0" animBg="1"/>
      <p:bldP spid="74827" grpId="1" animBg="1"/>
      <p:bldP spid="74828" grpId="0" animBg="1"/>
      <p:bldP spid="74828" grpId="1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Consider…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228725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If Big Pharma (and </a:t>
            </a:r>
            <a:r>
              <a:rPr lang="en-US" sz="2800" dirty="0" err="1" smtClean="0"/>
              <a:t>biotechs</a:t>
            </a:r>
            <a:r>
              <a:rPr lang="en-US" sz="2800" dirty="0" smtClean="0"/>
              <a:t>) have been largely unsuccessful in finding novel antibacterials to develop…</a:t>
            </a:r>
          </a:p>
          <a:p>
            <a:pPr>
              <a:defRPr/>
            </a:pPr>
            <a:r>
              <a:rPr lang="en-US" sz="2800" dirty="0" smtClean="0"/>
              <a:t>Will that be reversed by</a:t>
            </a:r>
          </a:p>
          <a:p>
            <a:pPr lvl="1">
              <a:defRPr/>
            </a:pPr>
            <a:r>
              <a:rPr lang="en-US" sz="2400" dirty="0" smtClean="0"/>
              <a:t>Increasing financial incentives?</a:t>
            </a:r>
          </a:p>
          <a:p>
            <a:pPr lvl="1">
              <a:defRPr/>
            </a:pPr>
            <a:r>
              <a:rPr lang="en-US" sz="2400" dirty="0" smtClean="0"/>
              <a:t>Revising regulatory policy?</a:t>
            </a:r>
          </a:p>
          <a:p>
            <a:pPr>
              <a:defRPr/>
            </a:pPr>
            <a:r>
              <a:rPr lang="en-US" sz="2800" dirty="0" smtClean="0"/>
              <a:t>What has prevented novel discovery?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The need to address scientific obstacles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latin typeface="+mn-lt"/>
              </a:rPr>
              <a:t>Gene-to-Drug Approach</a:t>
            </a:r>
            <a:endParaRPr lang="en-US" sz="3600" dirty="0">
              <a:latin typeface="+mn-lt"/>
            </a:endParaRPr>
          </a:p>
        </p:txBody>
      </p:sp>
      <p:pic>
        <p:nvPicPr>
          <p:cNvPr id="21" name="Picture 18" descr="MCBD08418_0000[1]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28404" y="5855761"/>
            <a:ext cx="722896" cy="813258"/>
          </a:xfrm>
          <a:noFill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96384" y="1208052"/>
            <a:ext cx="447446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Novel antibacterial targets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69536" y="1899397"/>
            <a:ext cx="432816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High Throughput Screening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28679" y="3973432"/>
            <a:ext cx="2809875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Candidates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081016" y="516707"/>
            <a:ext cx="35052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Genomics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992784" y="2590742"/>
            <a:ext cx="3681664" cy="400110"/>
          </a:xfrm>
          <a:prstGeom prst="rect">
            <a:avLst/>
          </a:prstGeom>
          <a:solidFill>
            <a:srgbClr val="000066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Small molecule ‘Hits’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177721" y="4664777"/>
            <a:ext cx="3311791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Preclinical testing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5715933" y="5356122"/>
            <a:ext cx="223536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Clinical Trials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4992784" y="3282087"/>
            <a:ext cx="368166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Small molecule ‘Leads’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6714046" y="936228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5" name="Down Arrow 24"/>
          <p:cNvSpPr/>
          <p:nvPr/>
        </p:nvSpPr>
        <p:spPr>
          <a:xfrm>
            <a:off x="6714046" y="1627573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6" name="Down Arrow 25"/>
          <p:cNvSpPr/>
          <p:nvPr/>
        </p:nvSpPr>
        <p:spPr>
          <a:xfrm>
            <a:off x="6714046" y="2318918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7" name="Down Arrow 26"/>
          <p:cNvSpPr/>
          <p:nvPr/>
        </p:nvSpPr>
        <p:spPr>
          <a:xfrm>
            <a:off x="6714046" y="3010263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8" name="Down Arrow 27"/>
          <p:cNvSpPr/>
          <p:nvPr/>
        </p:nvSpPr>
        <p:spPr>
          <a:xfrm>
            <a:off x="6714046" y="3701608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9" name="Down Arrow 28"/>
          <p:cNvSpPr/>
          <p:nvPr/>
        </p:nvSpPr>
        <p:spPr>
          <a:xfrm>
            <a:off x="6714046" y="4392953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0" name="Down Arrow 29"/>
          <p:cNvSpPr/>
          <p:nvPr/>
        </p:nvSpPr>
        <p:spPr>
          <a:xfrm>
            <a:off x="6714046" y="5084298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3" name="Down Arrow 32"/>
          <p:cNvSpPr/>
          <p:nvPr/>
        </p:nvSpPr>
        <p:spPr>
          <a:xfrm>
            <a:off x="6714046" y="5775643"/>
            <a:ext cx="239141" cy="252413"/>
          </a:xfrm>
          <a:prstGeom prst="downArrow">
            <a:avLst>
              <a:gd name="adj1" fmla="val 50000"/>
              <a:gd name="adj2" fmla="val 5272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5715933" y="6047460"/>
            <a:ext cx="223536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Drug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898634" y="2445124"/>
            <a:ext cx="337275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Inhibit the enzyme 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898634" y="2936414"/>
            <a:ext cx="337275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Inhibit bacterial growth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5366195" y="2559964"/>
            <a:ext cx="2872359" cy="4616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+mn-lt"/>
              </a:rPr>
              <a:t>Small molecule ‘Hits’</a:t>
            </a:r>
            <a:endParaRPr lang="en-US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5261990" y="3239943"/>
            <a:ext cx="3143251" cy="461665"/>
          </a:xfrm>
          <a:prstGeom prst="rect">
            <a:avLst/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+mn-lt"/>
              </a:rPr>
              <a:t>Small molecule ‘Leads’</a:t>
            </a:r>
            <a:endParaRPr lang="en-US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898634" y="3433221"/>
            <a:ext cx="3372757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Inhibit bacterial growth by inhibiting the enzyme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222484" y="4873116"/>
            <a:ext cx="274410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err="1" smtClean="0">
                <a:solidFill>
                  <a:schemeClr val="tx2"/>
                </a:solidFill>
                <a:latin typeface="+mn-lt"/>
              </a:rPr>
              <a:t>Druglike</a:t>
            </a: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 properties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1212959" y="5237027"/>
            <a:ext cx="274410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Low resistance potential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7" name="Down Arrow 46"/>
          <p:cNvSpPr/>
          <p:nvPr/>
        </p:nvSpPr>
        <p:spPr>
          <a:xfrm>
            <a:off x="247650" y="2423332"/>
            <a:ext cx="965309" cy="49129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682679" y="3173469"/>
            <a:ext cx="95250" cy="88197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>
            <a:off x="707445" y="3641528"/>
            <a:ext cx="45719" cy="4571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1222484" y="3492741"/>
            <a:ext cx="2744107" cy="646331"/>
          </a:xfrm>
          <a:prstGeom prst="rect">
            <a:avLst/>
          </a:prstGeom>
          <a:solidFill>
            <a:srgbClr val="000066">
              <a:alpha val="74902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          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457450" y="1342957"/>
            <a:ext cx="2838450" cy="756496"/>
            <a:chOff x="2457450" y="1342957"/>
            <a:chExt cx="2838450" cy="756496"/>
          </a:xfrm>
        </p:grpSpPr>
        <p:sp>
          <p:nvSpPr>
            <p:cNvPr id="4" name="Freeform 3"/>
            <p:cNvSpPr/>
            <p:nvPr/>
          </p:nvSpPr>
          <p:spPr>
            <a:xfrm>
              <a:off x="2457450" y="1342957"/>
              <a:ext cx="2838450" cy="756496"/>
            </a:xfrm>
            <a:custGeom>
              <a:avLst/>
              <a:gdLst>
                <a:gd name="connsiteX0" fmla="*/ 2924677 w 2924677"/>
                <a:gd name="connsiteY0" fmla="*/ 781119 h 781119"/>
                <a:gd name="connsiteX1" fmla="*/ 1905502 w 2924677"/>
                <a:gd name="connsiteY1" fmla="*/ 619194 h 781119"/>
                <a:gd name="connsiteX2" fmla="*/ 895852 w 2924677"/>
                <a:gd name="connsiteY2" fmla="*/ 85794 h 781119"/>
                <a:gd name="connsiteX3" fmla="*/ 114802 w 2924677"/>
                <a:gd name="connsiteY3" fmla="*/ 47694 h 781119"/>
                <a:gd name="connsiteX4" fmla="*/ 19552 w 2924677"/>
                <a:gd name="connsiteY4" fmla="*/ 552519 h 78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4677" h="781119">
                  <a:moveTo>
                    <a:pt x="2924677" y="781119"/>
                  </a:moveTo>
                  <a:cubicBezTo>
                    <a:pt x="2584158" y="758100"/>
                    <a:pt x="2243639" y="735081"/>
                    <a:pt x="1905502" y="619194"/>
                  </a:cubicBezTo>
                  <a:cubicBezTo>
                    <a:pt x="1567365" y="503307"/>
                    <a:pt x="1194302" y="181044"/>
                    <a:pt x="895852" y="85794"/>
                  </a:cubicBezTo>
                  <a:cubicBezTo>
                    <a:pt x="597402" y="-9456"/>
                    <a:pt x="260852" y="-30094"/>
                    <a:pt x="114802" y="47694"/>
                  </a:cubicBezTo>
                  <a:cubicBezTo>
                    <a:pt x="-31248" y="125481"/>
                    <a:pt x="-5848" y="339000"/>
                    <a:pt x="19552" y="552519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466975" y="1753779"/>
              <a:ext cx="0" cy="1456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 rot="21166206">
            <a:off x="850442" y="3541029"/>
            <a:ext cx="346441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Compounds kill by other means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01594" y="3021629"/>
            <a:ext cx="2875210" cy="369332"/>
          </a:xfrm>
          <a:prstGeom prst="rect">
            <a:avLst/>
          </a:prstGeom>
          <a:solidFill>
            <a:srgbClr val="000066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21146073">
            <a:off x="1314448" y="2906448"/>
            <a:ext cx="259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Compounds can’t 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14897" y="4841172"/>
            <a:ext cx="2875210" cy="369332"/>
          </a:xfrm>
          <a:prstGeom prst="rect">
            <a:avLst/>
          </a:prstGeom>
          <a:solidFill>
            <a:srgbClr val="000066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10456" y="5268134"/>
            <a:ext cx="2875210" cy="369332"/>
          </a:xfrm>
          <a:prstGeom prst="rect">
            <a:avLst/>
          </a:prstGeom>
          <a:solidFill>
            <a:srgbClr val="000066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146073">
            <a:off x="1272189" y="4856357"/>
            <a:ext cx="282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Same as for other drugs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1166206">
            <a:off x="564364" y="5233763"/>
            <a:ext cx="454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Almost all have high resistance potential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Oval 103"/>
          <p:cNvSpPr>
            <a:spLocks noChangeArrowheads="1"/>
          </p:cNvSpPr>
          <p:nvPr/>
        </p:nvSpPr>
        <p:spPr bwMode="auto">
          <a:xfrm>
            <a:off x="4372003" y="3894597"/>
            <a:ext cx="487363" cy="490537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274320" anchor="ctr"/>
          <a:lstStyle/>
          <a:p>
            <a:pPr algn="r" eaLnBrk="0" hangingPunct="0"/>
            <a:endParaRPr lang="en-US" sz="12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Oval 104"/>
          <p:cNvSpPr>
            <a:spLocks noChangeArrowheads="1"/>
          </p:cNvSpPr>
          <p:nvPr/>
        </p:nvSpPr>
        <p:spPr bwMode="auto">
          <a:xfrm>
            <a:off x="5124478" y="3894597"/>
            <a:ext cx="487363" cy="490537"/>
          </a:xfrm>
          <a:prstGeom prst="ellipse">
            <a:avLst/>
          </a:prstGeom>
          <a:solidFill>
            <a:srgbClr val="FF3300">
              <a:alpha val="56000"/>
            </a:srgbClr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rIns="0" anchor="ctr"/>
          <a:lstStyle/>
          <a:p>
            <a:pPr algn="ctr" eaLnBrk="0" hangingPunct="0"/>
            <a:endParaRPr lang="en-US" sz="12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 Box 105"/>
          <p:cNvSpPr txBox="1">
            <a:spLocks noChangeArrowheads="1"/>
          </p:cNvSpPr>
          <p:nvPr/>
        </p:nvSpPr>
        <p:spPr bwMode="auto">
          <a:xfrm>
            <a:off x="4613303" y="3926347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>
                <a:latin typeface="Calibri" pitchFamily="34" charset="0"/>
                <a:cs typeface="Calibri" pitchFamily="34" charset="0"/>
              </a:rPr>
              <a:t>ez</a:t>
            </a:r>
          </a:p>
          <a:p>
            <a:pPr eaLnBrk="0" hangingPunct="0"/>
            <a:r>
              <a:rPr lang="en-US" sz="1000">
                <a:latin typeface="Calibri" pitchFamily="34" charset="0"/>
                <a:cs typeface="Calibri" pitchFamily="34" charset="0"/>
              </a:rPr>
              <a:t>ab</a:t>
            </a:r>
          </a:p>
        </p:txBody>
      </p:sp>
      <p:sp>
        <p:nvSpPr>
          <p:cNvPr id="57" name="Text Box 108"/>
          <p:cNvSpPr txBox="1">
            <a:spLocks noChangeArrowheads="1"/>
          </p:cNvSpPr>
          <p:nvPr/>
        </p:nvSpPr>
        <p:spPr bwMode="auto">
          <a:xfrm>
            <a:off x="4441853" y="3996197"/>
            <a:ext cx="3210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latin typeface="Calibri" pitchFamily="34" charset="0"/>
                <a:cs typeface="Calibri" pitchFamily="34" charset="0"/>
              </a:rPr>
              <a:t>ez</a:t>
            </a:r>
          </a:p>
        </p:txBody>
      </p:sp>
      <p:sp>
        <p:nvSpPr>
          <p:cNvPr id="58" name="Text Box 109"/>
          <p:cNvSpPr txBox="1">
            <a:spLocks noChangeArrowheads="1"/>
          </p:cNvSpPr>
          <p:nvPr/>
        </p:nvSpPr>
        <p:spPr bwMode="auto">
          <a:xfrm>
            <a:off x="5208616" y="3986672"/>
            <a:ext cx="3385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latin typeface="Calibri" pitchFamily="34" charset="0"/>
                <a:cs typeface="Calibri" pitchFamily="34" charset="0"/>
              </a:rPr>
              <a:t>ab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914453" y="3950701"/>
            <a:ext cx="1838325" cy="461665"/>
          </a:xfrm>
          <a:prstGeom prst="rect">
            <a:avLst/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+mn-lt"/>
              </a:rPr>
              <a:t>Candidates</a:t>
            </a:r>
            <a:endParaRPr lang="en-US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822045" y="5676516"/>
            <a:ext cx="3544984" cy="741888"/>
          </a:xfrm>
          <a:prstGeom prst="mathMultiply">
            <a:avLst/>
          </a:prstGeom>
          <a:solidFill>
            <a:srgbClr val="F8082A"/>
          </a:solidFill>
          <a:ln w="3175">
            <a:solidFill>
              <a:srgbClr val="F808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05275" y="3881418"/>
            <a:ext cx="1625826" cy="691345"/>
          </a:xfrm>
          <a:prstGeom prst="rect">
            <a:avLst/>
          </a:prstGeom>
          <a:solidFill>
            <a:srgbClr val="000066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17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-0.47604 -0.094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02" y="-472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47084 0.148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1.11111E-6 L -0.04705 0.00162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6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0.46771 0.2736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85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 animBg="1"/>
      <p:bldP spid="39" grpId="1" animBg="1"/>
      <p:bldP spid="40" grpId="0" animBg="1"/>
      <p:bldP spid="40" grpId="1" animBg="1"/>
      <p:bldP spid="44" grpId="0"/>
      <p:bldP spid="45" grpId="0"/>
      <p:bldP spid="46" grpId="0"/>
      <p:bldP spid="47" grpId="0" animBg="1"/>
      <p:bldP spid="48" grpId="0" animBg="1"/>
      <p:bldP spid="49" grpId="0" animBg="1"/>
      <p:bldP spid="43" grpId="0" animBg="1"/>
      <p:bldP spid="35" grpId="0"/>
      <p:bldP spid="51" grpId="0" animBg="1"/>
      <p:bldP spid="3" grpId="0"/>
      <p:bldP spid="52" grpId="0" animBg="1"/>
      <p:bldP spid="53" grpId="0" animBg="1"/>
      <p:bldP spid="41" grpId="0"/>
      <p:bldP spid="42" grpId="0"/>
      <p:bldP spid="56" grpId="0"/>
      <p:bldP spid="58" grpId="0" build="allAtOnce"/>
      <p:bldP spid="38" grpId="0" animBg="1"/>
      <p:bldP spid="38" grpId="1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5" y="1266825"/>
            <a:ext cx="8229600" cy="4525963"/>
          </a:xfrm>
        </p:spPr>
        <p:txBody>
          <a:bodyPr/>
          <a:lstStyle/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2800" dirty="0" smtClean="0"/>
              <a:t>Improve chemical sources</a:t>
            </a:r>
            <a:endParaRPr lang="en-US" sz="2800" dirty="0"/>
          </a:p>
          <a:p>
            <a:pPr lvl="1">
              <a:defRPr/>
            </a:pPr>
            <a:r>
              <a:rPr lang="en-US" sz="2400" dirty="0" smtClean="0"/>
              <a:t>Remove toxic, detergent, reactive compounds from libraries</a:t>
            </a:r>
            <a:endParaRPr lang="en-US" sz="2400" dirty="0"/>
          </a:p>
          <a:p>
            <a:pPr lvl="1">
              <a:defRPr/>
            </a:pPr>
            <a:r>
              <a:rPr lang="en-US" sz="2400" dirty="0" smtClean="0"/>
              <a:t>Define physicochemical characteristics specifying bacterial </a:t>
            </a:r>
            <a:r>
              <a:rPr lang="en-US" sz="2400" dirty="0"/>
              <a:t>entry &amp; </a:t>
            </a:r>
            <a:r>
              <a:rPr lang="en-US" sz="2400" dirty="0" smtClean="0"/>
              <a:t>efflux</a:t>
            </a:r>
          </a:p>
          <a:p>
            <a:pPr lvl="1">
              <a:defRPr/>
            </a:pPr>
            <a:r>
              <a:rPr lang="en-US" sz="2400" dirty="0" smtClean="0"/>
              <a:t>Revive natural product screening</a:t>
            </a:r>
            <a:endParaRPr lang="en-US" sz="2400" dirty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Pursue targets with low resistance potential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The Obstacles to Antibacterial Discovery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1404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430588" y="200025"/>
            <a:ext cx="1620837" cy="6002338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-lactams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Glycopeptides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Cycloserine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Fosfomycin</a:t>
            </a:r>
          </a:p>
          <a:p>
            <a:pPr algn="ctr" eaLnBrk="1" hangingPunct="1">
              <a:defRPr/>
            </a:pPr>
            <a:endParaRPr lang="en-US" sz="1600" smtClean="0">
              <a:latin typeface="+mj-lt"/>
              <a:sym typeface="Symbol" pitchFamily="18" charset="2"/>
            </a:endParaRP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Rifampin</a:t>
            </a:r>
          </a:p>
          <a:p>
            <a:pPr algn="ctr" eaLnBrk="1" hangingPunct="1">
              <a:defRPr/>
            </a:pPr>
            <a:endParaRPr lang="en-US" sz="1600" smtClean="0">
              <a:latin typeface="+mj-lt"/>
              <a:sym typeface="Symbol" pitchFamily="18" charset="2"/>
            </a:endParaRP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Aminoglycosides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Tetracyclines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Chloramphenicol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Macrolides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Lincosamides</a:t>
            </a:r>
          </a:p>
          <a:p>
            <a:pPr algn="ctr" eaLnBrk="1" hangingPunct="1">
              <a:defRPr/>
            </a:pPr>
            <a:r>
              <a:rPr lang="en-US" sz="1600" i="1" smtClean="0">
                <a:latin typeface="+mj-lt"/>
                <a:sym typeface="Symbol" pitchFamily="18" charset="2"/>
              </a:rPr>
              <a:t>Oxazolidinones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Fusidic Acid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Mupirocin</a:t>
            </a:r>
          </a:p>
          <a:p>
            <a:pPr algn="ctr" eaLnBrk="1" hangingPunct="1">
              <a:defRPr/>
            </a:pPr>
            <a:endParaRPr lang="en-US" sz="1600" smtClean="0">
              <a:latin typeface="+mj-lt"/>
              <a:sym typeface="Symbol" pitchFamily="18" charset="2"/>
            </a:endParaRP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Novobiocin</a:t>
            </a:r>
          </a:p>
          <a:p>
            <a:pPr algn="ctr" eaLnBrk="1" hangingPunct="1">
              <a:defRPr/>
            </a:pPr>
            <a:r>
              <a:rPr lang="en-US" sz="1600" i="1" smtClean="0">
                <a:latin typeface="+mj-lt"/>
                <a:sym typeface="Symbol" pitchFamily="18" charset="2"/>
              </a:rPr>
              <a:t>Fluoroquinolones</a:t>
            </a:r>
          </a:p>
          <a:p>
            <a:pPr algn="ctr" eaLnBrk="1" hangingPunct="1">
              <a:defRPr/>
            </a:pPr>
            <a:r>
              <a:rPr lang="en-US" sz="1600" i="1" smtClean="0">
                <a:latin typeface="+mj-lt"/>
                <a:sym typeface="Symbol" pitchFamily="18" charset="2"/>
              </a:rPr>
              <a:t>Sulfas</a:t>
            </a:r>
          </a:p>
          <a:p>
            <a:pPr algn="ctr" eaLnBrk="1" hangingPunct="1">
              <a:defRPr/>
            </a:pPr>
            <a:r>
              <a:rPr lang="en-US" sz="1600" i="1" smtClean="0">
                <a:latin typeface="+mj-lt"/>
                <a:sym typeface="Symbol" pitchFamily="18" charset="2"/>
              </a:rPr>
              <a:t>Trimethoprim</a:t>
            </a:r>
          </a:p>
          <a:p>
            <a:pPr algn="ctr" eaLnBrk="1" hangingPunct="1">
              <a:defRPr/>
            </a:pPr>
            <a:r>
              <a:rPr lang="en-US" sz="1600" i="1" smtClean="0">
                <a:latin typeface="+mj-lt"/>
                <a:sym typeface="Symbol" pitchFamily="18" charset="2"/>
              </a:rPr>
              <a:t>Metronidazole</a:t>
            </a:r>
          </a:p>
          <a:p>
            <a:pPr algn="ctr" eaLnBrk="1" hangingPunct="1">
              <a:defRPr/>
            </a:pPr>
            <a:endParaRPr lang="en-US" sz="1600" smtClean="0">
              <a:latin typeface="+mj-lt"/>
              <a:sym typeface="Symbol" pitchFamily="18" charset="2"/>
            </a:endParaRP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Daptomycin</a:t>
            </a:r>
          </a:p>
          <a:p>
            <a:pPr algn="ctr" eaLnBrk="1" hangingPunct="1">
              <a:defRPr/>
            </a:pPr>
            <a:r>
              <a:rPr lang="en-US" sz="1600" smtClean="0">
                <a:latin typeface="+mj-lt"/>
                <a:sym typeface="Symbol" pitchFamily="18" charset="2"/>
              </a:rPr>
              <a:t>Polymyxin</a:t>
            </a:r>
            <a:endParaRPr lang="en-US" smtClean="0">
              <a:latin typeface="+mj-lt"/>
              <a:sym typeface="Symbol" pitchFamily="18" charset="2"/>
            </a:endParaRPr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 rot="5400000">
            <a:off x="61912" y="2176463"/>
            <a:ext cx="3667125" cy="2286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935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44" y="12239"/>
                </a:moveTo>
                <a:cubicBezTo>
                  <a:pt x="676" y="11762"/>
                  <a:pt x="642" y="11281"/>
                  <a:pt x="642" y="10800"/>
                </a:cubicBezTo>
                <a:cubicBezTo>
                  <a:pt x="642" y="5189"/>
                  <a:pt x="5189" y="642"/>
                  <a:pt x="10800" y="642"/>
                </a:cubicBezTo>
                <a:cubicBezTo>
                  <a:pt x="16410" y="642"/>
                  <a:pt x="20958" y="5189"/>
                  <a:pt x="20958" y="10800"/>
                </a:cubicBezTo>
                <a:cubicBezTo>
                  <a:pt x="20958" y="11281"/>
                  <a:pt x="20923" y="11762"/>
                  <a:pt x="20855" y="12239"/>
                </a:cubicBezTo>
                <a:lnTo>
                  <a:pt x="21490" y="12330"/>
                </a:lnTo>
                <a:cubicBezTo>
                  <a:pt x="21563" y="11823"/>
                  <a:pt x="21600" y="1131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312"/>
                  <a:pt x="36" y="11823"/>
                  <a:pt x="109" y="12330"/>
                </a:cubicBezTo>
                <a:lnTo>
                  <a:pt x="744" y="12239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0" name="AutoShape 4"/>
          <p:cNvSpPr>
            <a:spLocks noChangeArrowheads="1"/>
          </p:cNvSpPr>
          <p:nvPr/>
        </p:nvSpPr>
        <p:spPr bwMode="auto">
          <a:xfrm>
            <a:off x="3667125" y="762000"/>
            <a:ext cx="1152525" cy="219075"/>
          </a:xfrm>
          <a:prstGeom prst="flowChartProcess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1" name="AutoShape 5"/>
          <p:cNvSpPr>
            <a:spLocks noChangeArrowheads="1"/>
          </p:cNvSpPr>
          <p:nvPr/>
        </p:nvSpPr>
        <p:spPr bwMode="auto">
          <a:xfrm>
            <a:off x="3676650" y="1009650"/>
            <a:ext cx="1152525" cy="219075"/>
          </a:xfrm>
          <a:prstGeom prst="flowChartProcess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1393825" y="528638"/>
            <a:ext cx="1571625" cy="219075"/>
          </a:xfrm>
          <a:prstGeom prst="flowChartProcess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3" name="AutoShape 7"/>
          <p:cNvSpPr>
            <a:spLocks noChangeArrowheads="1"/>
          </p:cNvSpPr>
          <p:nvPr/>
        </p:nvSpPr>
        <p:spPr bwMode="auto">
          <a:xfrm>
            <a:off x="3448050" y="2466975"/>
            <a:ext cx="1571625" cy="219075"/>
          </a:xfrm>
          <a:prstGeom prst="flowChartProcess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4" name="AutoShape 8"/>
          <p:cNvSpPr>
            <a:spLocks noChangeArrowheads="1"/>
          </p:cNvSpPr>
          <p:nvPr/>
        </p:nvSpPr>
        <p:spPr bwMode="auto">
          <a:xfrm>
            <a:off x="3619500" y="2228850"/>
            <a:ext cx="1247775" cy="219075"/>
          </a:xfrm>
          <a:prstGeom prst="flowChartProcess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3581400" y="5162550"/>
            <a:ext cx="1304925" cy="238125"/>
          </a:xfrm>
          <a:prstGeom prst="rect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3562350" y="4914900"/>
            <a:ext cx="1285875" cy="219075"/>
          </a:xfrm>
          <a:prstGeom prst="rect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3914775" y="4667250"/>
            <a:ext cx="628650" cy="228600"/>
          </a:xfrm>
          <a:prstGeom prst="rect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28" name="AutoShape 12"/>
          <p:cNvSpPr>
            <a:spLocks noChangeArrowheads="1"/>
          </p:cNvSpPr>
          <p:nvPr/>
        </p:nvSpPr>
        <p:spPr bwMode="auto">
          <a:xfrm>
            <a:off x="3695700" y="4181475"/>
            <a:ext cx="1066800" cy="219075"/>
          </a:xfrm>
          <a:prstGeom prst="flowChartProcess">
            <a:avLst/>
          </a:prstGeom>
          <a:solidFill>
            <a:srgbClr val="000066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grpSp>
        <p:nvGrpSpPr>
          <p:cNvPr id="86029" name="Group 13"/>
          <p:cNvGrpSpPr>
            <a:grpSpLocks/>
          </p:cNvGrpSpPr>
          <p:nvPr/>
        </p:nvGrpSpPr>
        <p:grpSpPr bwMode="auto">
          <a:xfrm>
            <a:off x="3533775" y="514350"/>
            <a:ext cx="1409700" cy="5353050"/>
            <a:chOff x="2226" y="324"/>
            <a:chExt cx="888" cy="3372"/>
          </a:xfrm>
        </p:grpSpPr>
        <p:sp>
          <p:nvSpPr>
            <p:cNvPr id="16449" name="AutoShape 14"/>
            <p:cNvSpPr>
              <a:spLocks noChangeArrowheads="1"/>
            </p:cNvSpPr>
            <p:nvPr/>
          </p:nvSpPr>
          <p:spPr bwMode="auto">
            <a:xfrm>
              <a:off x="2256" y="324"/>
              <a:ext cx="828" cy="138"/>
            </a:xfrm>
            <a:prstGeom prst="flowChartProcess">
              <a:avLst/>
            </a:prstGeom>
            <a:solidFill>
              <a:srgbClr val="000066">
                <a:alpha val="5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grpSp>
          <p:nvGrpSpPr>
            <p:cNvPr id="17474" name="Group 15"/>
            <p:cNvGrpSpPr>
              <a:grpSpLocks/>
            </p:cNvGrpSpPr>
            <p:nvPr/>
          </p:nvGrpSpPr>
          <p:grpSpPr bwMode="auto">
            <a:xfrm>
              <a:off x="2226" y="942"/>
              <a:ext cx="888" cy="2754"/>
              <a:chOff x="2226" y="942"/>
              <a:chExt cx="888" cy="2754"/>
            </a:xfrm>
          </p:grpSpPr>
          <p:sp>
            <p:nvSpPr>
              <p:cNvPr id="16451" name="AutoShape 16"/>
              <p:cNvSpPr>
                <a:spLocks noChangeArrowheads="1"/>
              </p:cNvSpPr>
              <p:nvPr/>
            </p:nvSpPr>
            <p:spPr bwMode="auto">
              <a:xfrm>
                <a:off x="2340" y="942"/>
                <a:ext cx="636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2" name="AutoShape 17"/>
              <p:cNvSpPr>
                <a:spLocks noChangeArrowheads="1"/>
              </p:cNvSpPr>
              <p:nvPr/>
            </p:nvSpPr>
            <p:spPr bwMode="auto">
              <a:xfrm>
                <a:off x="2256" y="1860"/>
                <a:ext cx="828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3" name="AutoShape 18"/>
              <p:cNvSpPr>
                <a:spLocks noChangeArrowheads="1"/>
              </p:cNvSpPr>
              <p:nvPr/>
            </p:nvSpPr>
            <p:spPr bwMode="auto">
              <a:xfrm>
                <a:off x="2340" y="1710"/>
                <a:ext cx="660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4" name="Rectangle 19"/>
              <p:cNvSpPr>
                <a:spLocks noChangeArrowheads="1"/>
              </p:cNvSpPr>
              <p:nvPr/>
            </p:nvSpPr>
            <p:spPr bwMode="auto">
              <a:xfrm>
                <a:off x="2316" y="3558"/>
                <a:ext cx="696" cy="138"/>
              </a:xfrm>
              <a:prstGeom prst="rect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5" name="AutoShape 20"/>
              <p:cNvSpPr>
                <a:spLocks noChangeArrowheads="1"/>
              </p:cNvSpPr>
              <p:nvPr/>
            </p:nvSpPr>
            <p:spPr bwMode="auto">
              <a:xfrm>
                <a:off x="2280" y="2172"/>
                <a:ext cx="756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6" name="AutoShape 21"/>
              <p:cNvSpPr>
                <a:spLocks noChangeArrowheads="1"/>
              </p:cNvSpPr>
              <p:nvPr/>
            </p:nvSpPr>
            <p:spPr bwMode="auto">
              <a:xfrm>
                <a:off x="2358" y="2328"/>
                <a:ext cx="618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57" name="AutoShape 22"/>
              <p:cNvSpPr>
                <a:spLocks noChangeArrowheads="1"/>
              </p:cNvSpPr>
              <p:nvPr/>
            </p:nvSpPr>
            <p:spPr bwMode="auto">
              <a:xfrm>
                <a:off x="2226" y="2010"/>
                <a:ext cx="888" cy="138"/>
              </a:xfrm>
              <a:prstGeom prst="flowChartProcess">
                <a:avLst/>
              </a:prstGeom>
              <a:solidFill>
                <a:srgbClr val="000066">
                  <a:alpha val="5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</p:grpSp>
      </p:grpSp>
      <p:sp>
        <p:nvSpPr>
          <p:cNvPr id="16398" name="Line 23"/>
          <p:cNvSpPr>
            <a:spLocks noChangeShapeType="1"/>
          </p:cNvSpPr>
          <p:nvPr/>
        </p:nvSpPr>
        <p:spPr bwMode="auto">
          <a:xfrm flipH="1" flipV="1">
            <a:off x="1714500" y="4838700"/>
            <a:ext cx="1857375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399" name="Line 24"/>
          <p:cNvSpPr>
            <a:spLocks noChangeShapeType="1"/>
          </p:cNvSpPr>
          <p:nvPr/>
        </p:nvSpPr>
        <p:spPr bwMode="auto">
          <a:xfrm flipH="1" flipV="1">
            <a:off x="1905000" y="5153025"/>
            <a:ext cx="1771650" cy="619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grpSp>
        <p:nvGrpSpPr>
          <p:cNvPr id="86041" name="Group 25"/>
          <p:cNvGrpSpPr>
            <a:grpSpLocks/>
          </p:cNvGrpSpPr>
          <p:nvPr/>
        </p:nvGrpSpPr>
        <p:grpSpPr bwMode="auto">
          <a:xfrm>
            <a:off x="4562475" y="885825"/>
            <a:ext cx="2857500" cy="4400550"/>
            <a:chOff x="2874" y="558"/>
            <a:chExt cx="1800" cy="2772"/>
          </a:xfrm>
        </p:grpSpPr>
        <p:sp>
          <p:nvSpPr>
            <p:cNvPr id="16442" name="Line 26"/>
            <p:cNvSpPr>
              <a:spLocks noChangeShapeType="1"/>
            </p:cNvSpPr>
            <p:nvPr/>
          </p:nvSpPr>
          <p:spPr bwMode="auto">
            <a:xfrm flipV="1">
              <a:off x="3078" y="3024"/>
              <a:ext cx="1596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3" name="Line 27"/>
            <p:cNvSpPr>
              <a:spLocks noChangeShapeType="1"/>
            </p:cNvSpPr>
            <p:nvPr/>
          </p:nvSpPr>
          <p:spPr bwMode="auto">
            <a:xfrm flipV="1">
              <a:off x="3060" y="2892"/>
              <a:ext cx="1554" cy="2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4" name="Line 28"/>
            <p:cNvSpPr>
              <a:spLocks noChangeShapeType="1"/>
            </p:cNvSpPr>
            <p:nvPr/>
          </p:nvSpPr>
          <p:spPr bwMode="auto">
            <a:xfrm flipV="1">
              <a:off x="2874" y="2772"/>
              <a:ext cx="169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5" name="Line 29"/>
            <p:cNvSpPr>
              <a:spLocks noChangeShapeType="1"/>
            </p:cNvSpPr>
            <p:nvPr/>
          </p:nvSpPr>
          <p:spPr bwMode="auto">
            <a:xfrm>
              <a:off x="3162" y="1620"/>
              <a:ext cx="1200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6" name="Line 30"/>
            <p:cNvSpPr>
              <a:spLocks noChangeShapeType="1"/>
            </p:cNvSpPr>
            <p:nvPr/>
          </p:nvSpPr>
          <p:spPr bwMode="auto">
            <a:xfrm>
              <a:off x="3078" y="1470"/>
              <a:ext cx="1314" cy="1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7" name="Line 31"/>
            <p:cNvSpPr>
              <a:spLocks noChangeShapeType="1"/>
            </p:cNvSpPr>
            <p:nvPr/>
          </p:nvSpPr>
          <p:spPr bwMode="auto">
            <a:xfrm>
              <a:off x="3054" y="708"/>
              <a:ext cx="139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48" name="Line 32"/>
            <p:cNvSpPr>
              <a:spLocks noChangeShapeType="1"/>
            </p:cNvSpPr>
            <p:nvPr/>
          </p:nvSpPr>
          <p:spPr bwMode="auto">
            <a:xfrm>
              <a:off x="3030" y="558"/>
              <a:ext cx="147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86049" name="Group 33"/>
          <p:cNvGrpSpPr>
            <a:grpSpLocks/>
          </p:cNvGrpSpPr>
          <p:nvPr/>
        </p:nvGrpSpPr>
        <p:grpSpPr bwMode="auto">
          <a:xfrm>
            <a:off x="4743450" y="390525"/>
            <a:ext cx="2428875" cy="5619750"/>
            <a:chOff x="2988" y="246"/>
            <a:chExt cx="1530" cy="3540"/>
          </a:xfrm>
        </p:grpSpPr>
        <p:grpSp>
          <p:nvGrpSpPr>
            <p:cNvPr id="17460" name="Group 34"/>
            <p:cNvGrpSpPr>
              <a:grpSpLocks/>
            </p:cNvGrpSpPr>
            <p:nvPr/>
          </p:nvGrpSpPr>
          <p:grpSpPr bwMode="auto">
            <a:xfrm>
              <a:off x="2988" y="3378"/>
              <a:ext cx="1146" cy="408"/>
              <a:chOff x="2988" y="3378"/>
              <a:chExt cx="1146" cy="408"/>
            </a:xfrm>
          </p:grpSpPr>
          <p:sp>
            <p:nvSpPr>
              <p:cNvPr id="16440" name="Line 35"/>
              <p:cNvSpPr>
                <a:spLocks noChangeShapeType="1"/>
              </p:cNvSpPr>
              <p:nvPr/>
            </p:nvSpPr>
            <p:spPr bwMode="auto">
              <a:xfrm flipV="1">
                <a:off x="3822" y="3378"/>
                <a:ext cx="312" cy="1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41" name="Line 36"/>
              <p:cNvSpPr>
                <a:spLocks noChangeShapeType="1"/>
              </p:cNvSpPr>
              <p:nvPr/>
            </p:nvSpPr>
            <p:spPr bwMode="auto">
              <a:xfrm flipV="1">
                <a:off x="2988" y="3522"/>
                <a:ext cx="774" cy="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</p:grpSp>
        <p:sp>
          <p:nvSpPr>
            <p:cNvPr id="16437" name="Line 37"/>
            <p:cNvSpPr>
              <a:spLocks noChangeShapeType="1"/>
            </p:cNvSpPr>
            <p:nvPr/>
          </p:nvSpPr>
          <p:spPr bwMode="auto">
            <a:xfrm flipV="1">
              <a:off x="3180" y="2652"/>
              <a:ext cx="1338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38" name="Line 38"/>
            <p:cNvSpPr>
              <a:spLocks noChangeShapeType="1"/>
            </p:cNvSpPr>
            <p:nvPr/>
          </p:nvSpPr>
          <p:spPr bwMode="auto">
            <a:xfrm>
              <a:off x="3162" y="1326"/>
              <a:ext cx="1266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6439" name="Line 39"/>
            <p:cNvSpPr>
              <a:spLocks noChangeShapeType="1"/>
            </p:cNvSpPr>
            <p:nvPr/>
          </p:nvSpPr>
          <p:spPr bwMode="auto">
            <a:xfrm>
              <a:off x="2994" y="246"/>
              <a:ext cx="1326" cy="7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</p:grpSp>
      <p:sp>
        <p:nvSpPr>
          <p:cNvPr id="16402" name="Line 40"/>
          <p:cNvSpPr>
            <a:spLocks noChangeShapeType="1"/>
          </p:cNvSpPr>
          <p:nvPr/>
        </p:nvSpPr>
        <p:spPr bwMode="auto">
          <a:xfrm flipH="1" flipV="1">
            <a:off x="1828800" y="4676775"/>
            <a:ext cx="1743075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3" name="Line 41"/>
          <p:cNvSpPr>
            <a:spLocks noChangeShapeType="1"/>
          </p:cNvSpPr>
          <p:nvPr/>
        </p:nvSpPr>
        <p:spPr bwMode="auto">
          <a:xfrm flipH="1" flipV="1">
            <a:off x="1981200" y="4448175"/>
            <a:ext cx="1914525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4" name="Line 42"/>
          <p:cNvSpPr>
            <a:spLocks noChangeShapeType="1"/>
          </p:cNvSpPr>
          <p:nvPr/>
        </p:nvSpPr>
        <p:spPr bwMode="auto">
          <a:xfrm flipH="1" flipV="1">
            <a:off x="2105025" y="4305300"/>
            <a:ext cx="133350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5" name="Line 43"/>
          <p:cNvSpPr>
            <a:spLocks noChangeShapeType="1"/>
          </p:cNvSpPr>
          <p:nvPr/>
        </p:nvSpPr>
        <p:spPr bwMode="auto">
          <a:xfrm flipH="1" flipV="1">
            <a:off x="2295525" y="3829050"/>
            <a:ext cx="1428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6" name="Line 44"/>
          <p:cNvSpPr>
            <a:spLocks noChangeShapeType="1"/>
          </p:cNvSpPr>
          <p:nvPr/>
        </p:nvSpPr>
        <p:spPr bwMode="auto">
          <a:xfrm flipH="1">
            <a:off x="2324100" y="3562350"/>
            <a:ext cx="1285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7" name="Line 45"/>
          <p:cNvSpPr>
            <a:spLocks noChangeShapeType="1"/>
          </p:cNvSpPr>
          <p:nvPr/>
        </p:nvSpPr>
        <p:spPr bwMode="auto">
          <a:xfrm flipH="1" flipV="1">
            <a:off x="2362200" y="3305175"/>
            <a:ext cx="1181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8" name="Line 46"/>
          <p:cNvSpPr>
            <a:spLocks noChangeShapeType="1"/>
          </p:cNvSpPr>
          <p:nvPr/>
        </p:nvSpPr>
        <p:spPr bwMode="auto">
          <a:xfrm flipH="1">
            <a:off x="2333625" y="3048000"/>
            <a:ext cx="1247775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09" name="Line 47"/>
          <p:cNvSpPr>
            <a:spLocks noChangeShapeType="1"/>
          </p:cNvSpPr>
          <p:nvPr/>
        </p:nvSpPr>
        <p:spPr bwMode="auto">
          <a:xfrm flipH="1">
            <a:off x="2305050" y="2828925"/>
            <a:ext cx="1400175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0" name="Line 48"/>
          <p:cNvSpPr>
            <a:spLocks noChangeShapeType="1"/>
          </p:cNvSpPr>
          <p:nvPr/>
        </p:nvSpPr>
        <p:spPr bwMode="auto">
          <a:xfrm flipH="1">
            <a:off x="2219325" y="2590800"/>
            <a:ext cx="1209675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1" name="Line 49"/>
          <p:cNvSpPr>
            <a:spLocks noChangeShapeType="1"/>
          </p:cNvSpPr>
          <p:nvPr/>
        </p:nvSpPr>
        <p:spPr bwMode="auto">
          <a:xfrm flipH="1">
            <a:off x="2133600" y="2352675"/>
            <a:ext cx="150495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2" name="Line 50"/>
          <p:cNvSpPr>
            <a:spLocks noChangeShapeType="1"/>
          </p:cNvSpPr>
          <p:nvPr/>
        </p:nvSpPr>
        <p:spPr bwMode="auto">
          <a:xfrm flipH="1">
            <a:off x="2019300" y="2095500"/>
            <a:ext cx="142875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3" name="Line 51"/>
          <p:cNvSpPr>
            <a:spLocks noChangeShapeType="1"/>
          </p:cNvSpPr>
          <p:nvPr/>
        </p:nvSpPr>
        <p:spPr bwMode="auto">
          <a:xfrm flipH="1">
            <a:off x="1952625" y="1628775"/>
            <a:ext cx="17716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4" name="Line 52"/>
          <p:cNvSpPr>
            <a:spLocks noChangeShapeType="1"/>
          </p:cNvSpPr>
          <p:nvPr/>
        </p:nvSpPr>
        <p:spPr bwMode="auto">
          <a:xfrm flipH="1">
            <a:off x="1866900" y="1143000"/>
            <a:ext cx="1809750" cy="1047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5" name="Line 53"/>
          <p:cNvSpPr>
            <a:spLocks noChangeShapeType="1"/>
          </p:cNvSpPr>
          <p:nvPr/>
        </p:nvSpPr>
        <p:spPr bwMode="auto">
          <a:xfrm flipH="1">
            <a:off x="1771650" y="885825"/>
            <a:ext cx="1895475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6" name="Line 54"/>
          <p:cNvSpPr>
            <a:spLocks noChangeShapeType="1"/>
          </p:cNvSpPr>
          <p:nvPr/>
        </p:nvSpPr>
        <p:spPr bwMode="auto">
          <a:xfrm flipH="1">
            <a:off x="2257425" y="619125"/>
            <a:ext cx="1323975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7" name="Line 55"/>
          <p:cNvSpPr>
            <a:spLocks noChangeShapeType="1"/>
          </p:cNvSpPr>
          <p:nvPr/>
        </p:nvSpPr>
        <p:spPr bwMode="auto">
          <a:xfrm flipH="1">
            <a:off x="2057400" y="371475"/>
            <a:ext cx="1657350" cy="1123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8" name="Line 56"/>
          <p:cNvSpPr>
            <a:spLocks noChangeShapeType="1"/>
          </p:cNvSpPr>
          <p:nvPr/>
        </p:nvSpPr>
        <p:spPr bwMode="auto">
          <a:xfrm flipH="1" flipV="1">
            <a:off x="2276475" y="4114800"/>
            <a:ext cx="140970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9" name="Text Box 57"/>
          <p:cNvSpPr txBox="1">
            <a:spLocks noChangeArrowheads="1"/>
          </p:cNvSpPr>
          <p:nvPr/>
        </p:nvSpPr>
        <p:spPr bwMode="auto">
          <a:xfrm>
            <a:off x="212725" y="3078163"/>
            <a:ext cx="18700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smtClean="0">
                <a:latin typeface="+mj-lt"/>
              </a:rPr>
              <a:t>gram positive</a:t>
            </a:r>
          </a:p>
        </p:txBody>
      </p:sp>
      <p:sp>
        <p:nvSpPr>
          <p:cNvPr id="16420" name="Text Box 58"/>
          <p:cNvSpPr txBox="1">
            <a:spLocks noChangeArrowheads="1"/>
          </p:cNvSpPr>
          <p:nvPr/>
        </p:nvSpPr>
        <p:spPr bwMode="auto">
          <a:xfrm>
            <a:off x="1179513" y="1397000"/>
            <a:ext cx="46831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smtClean="0">
                <a:solidFill>
                  <a:srgbClr val="FFFF00"/>
                </a:solidFill>
                <a:latin typeface="+mj-lt"/>
              </a:rPr>
              <a:t>CM</a:t>
            </a:r>
          </a:p>
        </p:txBody>
      </p:sp>
      <p:sp>
        <p:nvSpPr>
          <p:cNvPr id="16421" name="Text Box 59"/>
          <p:cNvSpPr txBox="1">
            <a:spLocks noChangeArrowheads="1"/>
          </p:cNvSpPr>
          <p:nvPr/>
        </p:nvSpPr>
        <p:spPr bwMode="auto">
          <a:xfrm>
            <a:off x="384175" y="3697288"/>
            <a:ext cx="12795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000" smtClean="0">
                <a:solidFill>
                  <a:srgbClr val="FFFF00"/>
                </a:solidFill>
                <a:latin typeface="+mj-lt"/>
              </a:rPr>
              <a:t>Cytoplasm</a:t>
            </a:r>
          </a:p>
        </p:txBody>
      </p:sp>
      <p:grpSp>
        <p:nvGrpSpPr>
          <p:cNvPr id="86076" name="Group 60"/>
          <p:cNvGrpSpPr>
            <a:grpSpLocks/>
          </p:cNvGrpSpPr>
          <p:nvPr/>
        </p:nvGrpSpPr>
        <p:grpSpPr bwMode="auto">
          <a:xfrm>
            <a:off x="5391150" y="733425"/>
            <a:ext cx="3657600" cy="5689600"/>
            <a:chOff x="3396" y="462"/>
            <a:chExt cx="2304" cy="3584"/>
          </a:xfrm>
        </p:grpSpPr>
        <p:sp>
          <p:nvSpPr>
            <p:cNvPr id="16428" name="AutoShape 61"/>
            <p:cNvSpPr>
              <a:spLocks noChangeArrowheads="1"/>
            </p:cNvSpPr>
            <p:nvPr/>
          </p:nvSpPr>
          <p:spPr bwMode="auto">
            <a:xfrm rot="-5400000">
              <a:off x="3188" y="1474"/>
              <a:ext cx="2869" cy="15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34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744" y="12239"/>
                  </a:moveTo>
                  <a:cubicBezTo>
                    <a:pt x="676" y="11762"/>
                    <a:pt x="642" y="11281"/>
                    <a:pt x="642" y="10800"/>
                  </a:cubicBezTo>
                  <a:cubicBezTo>
                    <a:pt x="642" y="5189"/>
                    <a:pt x="5189" y="642"/>
                    <a:pt x="10800" y="642"/>
                  </a:cubicBezTo>
                  <a:cubicBezTo>
                    <a:pt x="16410" y="642"/>
                    <a:pt x="20958" y="5189"/>
                    <a:pt x="20958" y="10800"/>
                  </a:cubicBezTo>
                  <a:cubicBezTo>
                    <a:pt x="20958" y="11281"/>
                    <a:pt x="20923" y="11762"/>
                    <a:pt x="20855" y="12239"/>
                  </a:cubicBezTo>
                  <a:lnTo>
                    <a:pt x="21490" y="12330"/>
                  </a:lnTo>
                  <a:cubicBezTo>
                    <a:pt x="21563" y="11823"/>
                    <a:pt x="21600" y="113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312"/>
                    <a:pt x="36" y="11823"/>
                    <a:pt x="109" y="12330"/>
                  </a:cubicBezTo>
                  <a:lnTo>
                    <a:pt x="744" y="122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grpSp>
          <p:nvGrpSpPr>
            <p:cNvPr id="17453" name="Group 62"/>
            <p:cNvGrpSpPr>
              <a:grpSpLocks/>
            </p:cNvGrpSpPr>
            <p:nvPr/>
          </p:nvGrpSpPr>
          <p:grpSpPr bwMode="auto">
            <a:xfrm>
              <a:off x="3396" y="462"/>
              <a:ext cx="2304" cy="3584"/>
              <a:chOff x="3396" y="462"/>
              <a:chExt cx="2304" cy="3584"/>
            </a:xfrm>
          </p:grpSpPr>
          <p:sp>
            <p:nvSpPr>
              <p:cNvPr id="16430" name="AutoShape 63" descr="Plaid"/>
              <p:cNvSpPr>
                <a:spLocks noChangeArrowheads="1"/>
              </p:cNvSpPr>
              <p:nvPr/>
            </p:nvSpPr>
            <p:spPr bwMode="auto">
              <a:xfrm rot="-5400000">
                <a:off x="2772" y="1086"/>
                <a:ext cx="3552" cy="2304"/>
              </a:xfrm>
              <a:custGeom>
                <a:avLst/>
                <a:gdLst>
                  <a:gd name="T0" fmla="*/ 1 w 21600"/>
                  <a:gd name="T1" fmla="*/ 0 h 21600"/>
                  <a:gd name="T2" fmla="*/ 0 w 21600"/>
                  <a:gd name="T3" fmla="*/ 0 h 21600"/>
                  <a:gd name="T4" fmla="*/ 1 w 21600"/>
                  <a:gd name="T5" fmla="*/ 0 h 21600"/>
                  <a:gd name="T6" fmla="*/ 2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93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744" y="12239"/>
                    </a:moveTo>
                    <a:cubicBezTo>
                      <a:pt x="676" y="11762"/>
                      <a:pt x="642" y="11281"/>
                      <a:pt x="642" y="10800"/>
                    </a:cubicBezTo>
                    <a:cubicBezTo>
                      <a:pt x="642" y="5189"/>
                      <a:pt x="5189" y="642"/>
                      <a:pt x="10800" y="642"/>
                    </a:cubicBezTo>
                    <a:cubicBezTo>
                      <a:pt x="16410" y="642"/>
                      <a:pt x="20958" y="5189"/>
                      <a:pt x="20958" y="10800"/>
                    </a:cubicBezTo>
                    <a:cubicBezTo>
                      <a:pt x="20958" y="11281"/>
                      <a:pt x="20923" y="11762"/>
                      <a:pt x="20855" y="12239"/>
                    </a:cubicBezTo>
                    <a:lnTo>
                      <a:pt x="21490" y="12330"/>
                    </a:lnTo>
                    <a:cubicBezTo>
                      <a:pt x="21563" y="11823"/>
                      <a:pt x="21600" y="11312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312"/>
                      <a:pt x="36" y="11823"/>
                      <a:pt x="109" y="12330"/>
                    </a:cubicBezTo>
                    <a:lnTo>
                      <a:pt x="744" y="12239"/>
                    </a:lnTo>
                    <a:close/>
                  </a:path>
                </a:pathLst>
              </a:custGeom>
              <a:pattFill prst="plaid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16431" name="Text Box 64"/>
              <p:cNvSpPr txBox="1">
                <a:spLocks noChangeArrowheads="1"/>
              </p:cNvSpPr>
              <p:nvPr/>
            </p:nvSpPr>
            <p:spPr bwMode="auto">
              <a:xfrm>
                <a:off x="4815" y="3834"/>
                <a:ext cx="32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600" smtClean="0">
                    <a:solidFill>
                      <a:srgbClr val="FFFF00"/>
                    </a:solidFill>
                    <a:latin typeface="+mj-lt"/>
                  </a:rPr>
                  <a:t>OM</a:t>
                </a:r>
              </a:p>
            </p:txBody>
          </p:sp>
          <p:sp>
            <p:nvSpPr>
              <p:cNvPr id="16432" name="Text Box 65"/>
              <p:cNvSpPr txBox="1">
                <a:spLocks noChangeArrowheads="1"/>
              </p:cNvSpPr>
              <p:nvPr/>
            </p:nvSpPr>
            <p:spPr bwMode="auto">
              <a:xfrm>
                <a:off x="4214" y="1921"/>
                <a:ext cx="126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400" smtClean="0">
                    <a:latin typeface="+mj-lt"/>
                  </a:rPr>
                  <a:t>Gram negative</a:t>
                </a:r>
              </a:p>
            </p:txBody>
          </p:sp>
          <p:sp>
            <p:nvSpPr>
              <p:cNvPr id="16433" name="Text Box 66"/>
              <p:cNvSpPr txBox="1">
                <a:spLocks noChangeArrowheads="1"/>
              </p:cNvSpPr>
              <p:nvPr/>
            </p:nvSpPr>
            <p:spPr bwMode="auto">
              <a:xfrm>
                <a:off x="4823" y="3498"/>
                <a:ext cx="295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600" smtClean="0">
                    <a:solidFill>
                      <a:srgbClr val="FFFF00"/>
                    </a:solidFill>
                    <a:latin typeface="+mj-lt"/>
                  </a:rPr>
                  <a:t>CM</a:t>
                </a:r>
              </a:p>
            </p:txBody>
          </p:sp>
          <p:sp>
            <p:nvSpPr>
              <p:cNvPr id="16434" name="Text Box 67"/>
              <p:cNvSpPr txBox="1">
                <a:spLocks noChangeArrowheads="1"/>
              </p:cNvSpPr>
              <p:nvPr/>
            </p:nvSpPr>
            <p:spPr bwMode="auto">
              <a:xfrm rot="16200000">
                <a:off x="3325" y="2218"/>
                <a:ext cx="69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mtClean="0">
                    <a:solidFill>
                      <a:srgbClr val="FFFF00"/>
                    </a:solidFill>
                    <a:latin typeface="+mj-lt"/>
                  </a:rPr>
                  <a:t>Periplasm</a:t>
                </a:r>
              </a:p>
            </p:txBody>
          </p:sp>
          <p:sp>
            <p:nvSpPr>
              <p:cNvPr id="16435" name="Text Box 68"/>
              <p:cNvSpPr txBox="1">
                <a:spLocks noChangeArrowheads="1"/>
              </p:cNvSpPr>
              <p:nvPr/>
            </p:nvSpPr>
            <p:spPr bwMode="auto">
              <a:xfrm>
                <a:off x="4658" y="2305"/>
                <a:ext cx="80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000" smtClean="0">
                    <a:solidFill>
                      <a:srgbClr val="FFFF00"/>
                    </a:solidFill>
                    <a:latin typeface="+mj-lt"/>
                  </a:rPr>
                  <a:t>Cytoplasm</a:t>
                </a:r>
              </a:p>
            </p:txBody>
          </p:sp>
        </p:grpSp>
      </p:grpSp>
      <p:sp>
        <p:nvSpPr>
          <p:cNvPr id="86085" name="Rectangle 69"/>
          <p:cNvSpPr>
            <a:spLocks noChangeArrowheads="1"/>
          </p:cNvSpPr>
          <p:nvPr/>
        </p:nvSpPr>
        <p:spPr bwMode="auto">
          <a:xfrm>
            <a:off x="6616700" y="3009900"/>
            <a:ext cx="2247900" cy="5588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400" i="1">
                <a:latin typeface="+mj-lt"/>
              </a:rPr>
              <a:t>P. aeruginosa</a:t>
            </a:r>
          </a:p>
        </p:txBody>
      </p:sp>
      <p:sp>
        <p:nvSpPr>
          <p:cNvPr id="86086" name="Rectangle 70"/>
          <p:cNvSpPr>
            <a:spLocks noChangeArrowheads="1"/>
          </p:cNvSpPr>
          <p:nvPr/>
        </p:nvSpPr>
        <p:spPr bwMode="auto">
          <a:xfrm>
            <a:off x="3729038" y="5862638"/>
            <a:ext cx="985837" cy="293687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86087" name="Text Box 71"/>
          <p:cNvSpPr txBox="1">
            <a:spLocks noChangeArrowheads="1"/>
          </p:cNvSpPr>
          <p:nvPr/>
        </p:nvSpPr>
        <p:spPr bwMode="auto">
          <a:xfrm>
            <a:off x="0" y="5667375"/>
            <a:ext cx="5126038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Almost all “gram positive”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drugs are active (biochemically)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on the analogous gram negative targets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but the drugs are not antibacterial </a:t>
            </a:r>
            <a:r>
              <a:rPr 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vs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gram negatives</a:t>
            </a:r>
          </a:p>
        </p:txBody>
      </p:sp>
      <p:sp>
        <p:nvSpPr>
          <p:cNvPr id="86088" name="Text Box 72"/>
          <p:cNvSpPr txBox="1">
            <a:spLocks noChangeArrowheads="1"/>
          </p:cNvSpPr>
          <p:nvPr/>
        </p:nvSpPr>
        <p:spPr bwMode="auto">
          <a:xfrm>
            <a:off x="7505700" y="4192588"/>
            <a:ext cx="1803400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Impermeability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and efflux of G-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render many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agents inactive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FF00FF"/>
              </a:solidFill>
              <a:latin typeface="+mj-lt"/>
              <a:cs typeface="+mn-cs"/>
            </a:endParaRPr>
          </a:p>
        </p:txBody>
      </p:sp>
      <p:sp>
        <p:nvSpPr>
          <p:cNvPr id="86089" name="Text Box 73"/>
          <p:cNvSpPr txBox="1">
            <a:spLocks noChangeArrowheads="1"/>
          </p:cNvSpPr>
          <p:nvPr/>
        </p:nvSpPr>
        <p:spPr bwMode="auto">
          <a:xfrm>
            <a:off x="7200900" y="1657350"/>
            <a:ext cx="20955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1600" i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P. Aeruginosa</a:t>
            </a: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is more problematic </a:t>
            </a:r>
            <a:r>
              <a:rPr lang="en-US" sz="1600" i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</a:t>
            </a:r>
            <a:r>
              <a:rPr lang="en-US" sz="16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due to strong efflux and reduced permeability</a:t>
            </a:r>
            <a:endParaRPr lang="en-US" sz="1600" dirty="0">
              <a:solidFill>
                <a:srgbClr val="66FF33"/>
              </a:solidFill>
              <a:latin typeface="+mj-lt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925" y="0"/>
            <a:ext cx="9109075" cy="6867525"/>
            <a:chOff x="34925" y="0"/>
            <a:chExt cx="9109075" cy="6867525"/>
          </a:xfrm>
        </p:grpSpPr>
        <p:sp>
          <p:nvSpPr>
            <p:cNvPr id="2" name="Rectangle 1"/>
            <p:cNvSpPr/>
            <p:nvPr/>
          </p:nvSpPr>
          <p:spPr>
            <a:xfrm>
              <a:off x="504825" y="0"/>
              <a:ext cx="8639175" cy="6867525"/>
            </a:xfrm>
            <a:prstGeom prst="rect">
              <a:avLst/>
            </a:prstGeom>
            <a:solidFill>
              <a:srgbClr val="000066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4925" y="481012"/>
              <a:ext cx="8639175" cy="6386513"/>
            </a:xfrm>
            <a:prstGeom prst="rect">
              <a:avLst/>
            </a:prstGeom>
            <a:solidFill>
              <a:srgbClr val="000066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The bacterial entry problem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6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8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 animBg="1"/>
      <p:bldP spid="86021" grpId="0" animBg="1"/>
      <p:bldP spid="86023" grpId="0" animBg="1"/>
      <p:bldP spid="86024" grpId="0" animBg="1"/>
      <p:bldP spid="86025" grpId="0" animBg="1"/>
      <p:bldP spid="86026" grpId="0" animBg="1"/>
      <p:bldP spid="86027" grpId="0" animBg="1"/>
      <p:bldP spid="86028" grpId="0" animBg="1"/>
      <p:bldP spid="86085" grpId="0" animBg="1"/>
      <p:bldP spid="86086" grpId="0" animBg="1"/>
      <p:bldP spid="86087" grpId="0"/>
      <p:bldP spid="86087" grpId="1"/>
      <p:bldP spid="86088" grpId="0"/>
      <p:bldP spid="86088" grpId="1"/>
      <p:bldP spid="86089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44550" y="19843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Antibacterials Useful in </a:t>
            </a:r>
            <a:br>
              <a:rPr lang="en-US" sz="3600" dirty="0" smtClean="0"/>
            </a:br>
            <a:r>
              <a:rPr lang="en-US" sz="3600" dirty="0" smtClean="0">
                <a:solidFill>
                  <a:srgbClr val="FFFF00"/>
                </a:solidFill>
              </a:rPr>
              <a:t>Systemic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FF00"/>
                </a:solidFill>
              </a:rPr>
              <a:t>Monotherapy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79400" y="1422400"/>
            <a:ext cx="8610600" cy="4351338"/>
          </a:xfrm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CCECFF"/>
                </a:solidFill>
              </a:rPr>
              <a:t>ANTIBACTERIAL	TARGET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 sz="2000" dirty="0" smtClean="0">
                <a:solidFill>
                  <a:srgbClr val="99FF66"/>
                </a:solidFill>
              </a:rPr>
              <a:t>-lactams</a:t>
            </a:r>
            <a:r>
              <a:rPr lang="en-US" sz="2000" dirty="0" smtClean="0"/>
              <a:t>	</a:t>
            </a:r>
            <a:r>
              <a:rPr lang="en-US" sz="1800" dirty="0" smtClean="0"/>
              <a:t>multiple penicillin binding proteins [PBPs] 		</a:t>
            </a:r>
            <a:br>
              <a:rPr lang="en-US" sz="1800" dirty="0" smtClean="0"/>
            </a:br>
            <a:r>
              <a:rPr lang="en-US" sz="1800" dirty="0" smtClean="0"/>
              <a:t>	synthesis of cell wall peptidoglycan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Glycopeptides</a:t>
            </a:r>
            <a:r>
              <a:rPr lang="en-US" sz="2000" i="1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D-ala-D-ala of peptidoglycan substrate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Tetracycline</a:t>
            </a:r>
            <a:r>
              <a:rPr lang="en-US" sz="2000" i="1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rRNA of 30s ribosome subunit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Aminoglycosides</a:t>
            </a:r>
            <a:r>
              <a:rPr lang="en-US" sz="2000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rRNA of 30s ribosome subunit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Macrolides</a:t>
            </a:r>
            <a:r>
              <a:rPr lang="en-US" sz="2000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rRNA of 50s ribosome subunit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Lincosamides</a:t>
            </a:r>
            <a:r>
              <a:rPr lang="en-US" sz="2000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rRNA of 50s ribosome subunit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Chloramphenicol</a:t>
            </a:r>
            <a:r>
              <a:rPr lang="en-US" sz="2000" dirty="0" smtClean="0">
                <a:solidFill>
                  <a:srgbClr val="FFFFFF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rRNA  of 50s ribosome subunit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/>
              <a:t>Oxazolidinones</a:t>
            </a:r>
            <a:r>
              <a:rPr lang="en-US" sz="2000" dirty="0" smtClean="0">
                <a:solidFill>
                  <a:srgbClr val="FFFF00"/>
                </a:solidFill>
              </a:rPr>
              <a:t>	</a:t>
            </a:r>
            <a:r>
              <a:rPr lang="en-US" sz="1800" dirty="0" smtClean="0"/>
              <a:t>rRNA  of 50s ribosome subunit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/>
              <a:t>F</a:t>
            </a:r>
            <a:r>
              <a:rPr lang="en-US" sz="2000" dirty="0" smtClean="0"/>
              <a:t>luoroquinolones</a:t>
            </a:r>
            <a:r>
              <a:rPr lang="en-US" sz="2000" dirty="0" smtClean="0">
                <a:solidFill>
                  <a:srgbClr val="FFFF00"/>
                </a:solidFill>
              </a:rPr>
              <a:t>	</a:t>
            </a:r>
            <a:r>
              <a:rPr lang="en-US" sz="1800" dirty="0" smtClean="0"/>
              <a:t>bacterial topoisomerases (gyrase and topo IV)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/>
              <a:t>Metronidazole</a:t>
            </a:r>
            <a:r>
              <a:rPr lang="en-US" sz="2000" dirty="0" smtClean="0">
                <a:solidFill>
                  <a:schemeClr val="hlink"/>
                </a:solidFill>
              </a:rPr>
              <a:t>	</a:t>
            </a:r>
            <a:r>
              <a:rPr lang="en-US" sz="1800" dirty="0" smtClean="0">
                <a:solidFill>
                  <a:srgbClr val="FFFFFF"/>
                </a:solidFill>
              </a:rPr>
              <a:t>DNA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tabLst>
                <a:tab pos="2913063" algn="l"/>
              </a:tabLst>
              <a:defRPr/>
            </a:pPr>
            <a:r>
              <a:rPr lang="en-US" sz="2000" dirty="0" smtClean="0">
                <a:solidFill>
                  <a:srgbClr val="99FF66"/>
                </a:solidFill>
              </a:rPr>
              <a:t>Daptomycin</a:t>
            </a:r>
            <a:r>
              <a:rPr lang="en-US" sz="2000" dirty="0" smtClean="0"/>
              <a:t>	</a:t>
            </a:r>
            <a:r>
              <a:rPr lang="en-US" sz="1800" dirty="0" smtClean="0"/>
              <a:t>membranes</a:t>
            </a:r>
            <a:r>
              <a:rPr lang="en-US" sz="1000" dirty="0" smtClean="0"/>
              <a:t> 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87387" y="6075363"/>
            <a:ext cx="61588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r>
              <a:rPr lang="en-US" sz="2400" dirty="0" smtClean="0">
                <a:solidFill>
                  <a:srgbClr val="FFFF00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No high-level resistance by single-step mutation</a:t>
            </a:r>
            <a:endParaRPr lang="en-US" sz="2400" dirty="0">
              <a:solidFill>
                <a:srgbClr val="FFFF00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87387" y="5523908"/>
            <a:ext cx="79089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r>
              <a:rPr lang="en-US" sz="2400" dirty="0">
                <a:solidFill>
                  <a:srgbClr val="FFFF00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All have multiple targets or targets encoded by multiple genes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7096125" y="2114550"/>
            <a:ext cx="1720850" cy="2362200"/>
            <a:chOff x="7096126" y="2114550"/>
            <a:chExt cx="1720923" cy="2362200"/>
          </a:xfrm>
        </p:grpSpPr>
        <p:cxnSp>
          <p:nvCxnSpPr>
            <p:cNvPr id="3" name="Straight Arrow Connector 2"/>
            <p:cNvCxnSpPr>
              <a:stCxn id="7" idx="0"/>
            </p:cNvCxnSpPr>
            <p:nvPr/>
          </p:nvCxnSpPr>
          <p:spPr>
            <a:xfrm flipH="1" flipV="1">
              <a:off x="7096126" y="2114550"/>
              <a:ext cx="1173213" cy="86677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>
              <a:stCxn id="7" idx="2"/>
            </p:cNvCxnSpPr>
            <p:nvPr/>
          </p:nvCxnSpPr>
          <p:spPr>
            <a:xfrm flipH="1">
              <a:off x="7681939" y="3381375"/>
              <a:ext cx="587400" cy="109537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7721628" y="2981325"/>
              <a:ext cx="1095421" cy="4000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n-lt"/>
                </a:rPr>
                <a:t>enzymes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965" y="162"/>
            <a:ext cx="9109075" cy="6867525"/>
            <a:chOff x="34925" y="0"/>
            <a:chExt cx="9109075" cy="6867525"/>
          </a:xfrm>
        </p:grpSpPr>
        <p:sp>
          <p:nvSpPr>
            <p:cNvPr id="12" name="Rectangle 11"/>
            <p:cNvSpPr/>
            <p:nvPr/>
          </p:nvSpPr>
          <p:spPr>
            <a:xfrm>
              <a:off x="504825" y="0"/>
              <a:ext cx="8639175" cy="6867525"/>
            </a:xfrm>
            <a:prstGeom prst="rect">
              <a:avLst/>
            </a:prstGeom>
            <a:solidFill>
              <a:srgbClr val="000066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4925" y="481012"/>
              <a:ext cx="8639175" cy="6386513"/>
            </a:xfrm>
            <a:prstGeom prst="rect">
              <a:avLst/>
            </a:prstGeom>
            <a:solidFill>
              <a:srgbClr val="000066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3600" dirty="0" smtClean="0"/>
              <a:t>Targets with low resistance potential</a:t>
            </a:r>
            <a:endParaRPr lang="en-US" sz="3600" dirty="0"/>
          </a:p>
        </p:txBody>
      </p:sp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366712" y="1693862"/>
            <a:ext cx="8229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r>
              <a:rPr lang="en-US" sz="2800" dirty="0" smtClean="0"/>
              <a:t>Examine successful antibacterials</a:t>
            </a:r>
          </a:p>
        </p:txBody>
      </p:sp>
    </p:spTree>
    <p:extLst>
      <p:ext uri="{BB962C8B-B14F-4D97-AF65-F5344CB8AC3E}">
        <p14:creationId xmlns:p14="http://schemas.microsoft.com/office/powerpoint/2010/main" val="1754583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1_Stream">
  <a:themeElements>
    <a:clrScheme name="1_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6977</TotalTime>
  <Words>1009</Words>
  <Application>Microsoft Macintosh PowerPoint</Application>
  <PresentationFormat>On-screen Show (4:3)</PresentationFormat>
  <Paragraphs>447</Paragraphs>
  <Slides>18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1_Stream</vt:lpstr>
      <vt:lpstr>How Difficult Is It to Discover New Antibacterials?</vt:lpstr>
      <vt:lpstr>Antibacterials at FDA 2000-2011</vt:lpstr>
      <vt:lpstr>Discovery Timeline</vt:lpstr>
      <vt:lpstr>Discovery Strategies</vt:lpstr>
      <vt:lpstr>Consider…</vt:lpstr>
      <vt:lpstr>Gene-to-Drug Approach</vt:lpstr>
      <vt:lpstr>The Obstacles to Antibacterial Discovery</vt:lpstr>
      <vt:lpstr>The bacterial entry problem</vt:lpstr>
      <vt:lpstr>Antibacterials Useful in  Systemic Monotherapy</vt:lpstr>
      <vt:lpstr>Single Enzyme Targets of Antibiotics in Clinical Use </vt:lpstr>
      <vt:lpstr>Based on existing antibacterial drugs…</vt:lpstr>
      <vt:lpstr>If single enzyme targets give rise to resistance in the laboratory…</vt:lpstr>
      <vt:lpstr>A way forward</vt:lpstr>
      <vt:lpstr>PowerPoint Presentation</vt:lpstr>
      <vt:lpstr>Antibacterials Are Chemically Unlike other Drugs</vt:lpstr>
      <vt:lpstr>PowerPoint Presentation</vt:lpstr>
      <vt:lpstr>PowerPoint Presentation</vt:lpstr>
      <vt:lpstr>What is Antibacterial Multitargeting?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changing face of antibacterial discovery over 50 years</dc:title>
  <dc:creator>Lynn L Silver</dc:creator>
  <cp:lastModifiedBy>Niclas Hällström</cp:lastModifiedBy>
  <cp:revision>251</cp:revision>
  <dcterms:created xsi:type="dcterms:W3CDTF">2011-05-22T03:51:25Z</dcterms:created>
  <dcterms:modified xsi:type="dcterms:W3CDTF">2011-05-22T20:04:58Z</dcterms:modified>
</cp:coreProperties>
</file>